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8288000" cy="10287000"/>
  <p:notesSz cx="6858000" cy="9144000"/>
  <p:embeddedFontLst>
    <p:embeddedFont>
      <p:font typeface="Agrandir Bold" charset="1" panose="00000800000000000000"/>
      <p:regular r:id="rId19"/>
    </p:embeddedFont>
    <p:embeddedFont>
      <p:font typeface="Agrandir" charset="1" panose="00000500000000000000"/>
      <p:regular r:id="rId20"/>
    </p:embeddedFont>
    <p:embeddedFont>
      <p:font typeface="Gotham Bold" charset="1" panose="00000000000000000000"/>
      <p:regular r:id="rId21"/>
    </p:embeddedFont>
    <p:embeddedFont>
      <p:font typeface="Gotham" charset="1" panose="00000000000000000000"/>
      <p:regular r:id="rId22"/>
    </p:embeddedFont>
    <p:embeddedFont>
      <p:font typeface="Gotham Bold Italics" charset="1" panose="02000000000000000000"/>
      <p:regular r:id="rId23"/>
    </p:embeddedFont>
    <p:embeddedFont>
      <p:font typeface="Gotham Italics" charset="1" panose="0000000000000000000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6.jpeg" Type="http://schemas.openxmlformats.org/officeDocument/2006/relationships/image"/><Relationship Id="rId5" Target="../media/image7.png" Type="http://schemas.openxmlformats.org/officeDocument/2006/relationships/image"/><Relationship Id="rId6" Target="../media/image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2.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 Id="rId3" Target="../media/image26.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28.svg" Type="http://schemas.openxmlformats.org/officeDocument/2006/relationships/image"/><Relationship Id="rId4" Target="../media/image6.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grpSp>
        <p:nvGrpSpPr>
          <p:cNvPr name="Group 2" id="2"/>
          <p:cNvGrpSpPr/>
          <p:nvPr/>
        </p:nvGrpSpPr>
        <p:grpSpPr>
          <a:xfrm rot="0">
            <a:off x="-447764" y="3767987"/>
            <a:ext cx="19068764" cy="4624864"/>
            <a:chOff x="0" y="0"/>
            <a:chExt cx="25425019" cy="6166485"/>
          </a:xfrm>
        </p:grpSpPr>
        <p:sp>
          <p:nvSpPr>
            <p:cNvPr name="Freeform 3" id="3"/>
            <p:cNvSpPr/>
            <p:nvPr/>
          </p:nvSpPr>
          <p:spPr>
            <a:xfrm flipH="false" flipV="false" rot="0">
              <a:off x="0" y="0"/>
              <a:ext cx="25425019" cy="6166485"/>
            </a:xfrm>
            <a:custGeom>
              <a:avLst/>
              <a:gdLst/>
              <a:ahLst/>
              <a:cxnLst/>
              <a:rect r="r" b="b" t="t" l="l"/>
              <a:pathLst>
                <a:path h="6166485" w="25425019">
                  <a:moveTo>
                    <a:pt x="0" y="0"/>
                  </a:moveTo>
                  <a:lnTo>
                    <a:pt x="25425019" y="0"/>
                  </a:lnTo>
                  <a:lnTo>
                    <a:pt x="25425019" y="6166485"/>
                  </a:lnTo>
                  <a:lnTo>
                    <a:pt x="0" y="6166485"/>
                  </a:lnTo>
                  <a:close/>
                </a:path>
              </a:pathLst>
            </a:custGeom>
            <a:blipFill>
              <a:blip r:embed="rId2"/>
              <a:stretch>
                <a:fillRect l="0" t="-49319" r="0" b="-49319"/>
              </a:stretch>
            </a:blipFill>
          </p:spPr>
        </p:sp>
      </p:grpSp>
      <p:sp>
        <p:nvSpPr>
          <p:cNvPr name="Freeform 4" id="4"/>
          <p:cNvSpPr/>
          <p:nvPr/>
        </p:nvSpPr>
        <p:spPr>
          <a:xfrm flipH="false" flipV="false" rot="0">
            <a:off x="-157555" y="8095615"/>
            <a:ext cx="18700360" cy="2409527"/>
          </a:xfrm>
          <a:custGeom>
            <a:avLst/>
            <a:gdLst/>
            <a:ahLst/>
            <a:cxnLst/>
            <a:rect r="r" b="b" t="t" l="l"/>
            <a:pathLst>
              <a:path h="2409527" w="18700360">
                <a:moveTo>
                  <a:pt x="0" y="0"/>
                </a:moveTo>
                <a:lnTo>
                  <a:pt x="18700360" y="0"/>
                </a:lnTo>
                <a:lnTo>
                  <a:pt x="18700360" y="2409527"/>
                </a:lnTo>
                <a:lnTo>
                  <a:pt x="0" y="2409527"/>
                </a:lnTo>
                <a:lnTo>
                  <a:pt x="0" y="0"/>
                </a:lnTo>
                <a:close/>
              </a:path>
            </a:pathLst>
          </a:custGeom>
          <a:blipFill>
            <a:blip r:embed="rId3">
              <a:extLst>
                <a:ext uri="{96DAC541-7B7A-43D3-8B79-37D633B846F1}">
                  <asvg:svgBlip xmlns:asvg="http://schemas.microsoft.com/office/drawing/2016/SVG/main" r:embed="rId4"/>
                </a:ext>
              </a:extLst>
            </a:blip>
            <a:stretch>
              <a:fillRect l="-11" t="0" r="-11" b="0"/>
            </a:stretch>
          </a:blipFill>
        </p:spPr>
      </p:sp>
      <p:sp>
        <p:nvSpPr>
          <p:cNvPr name="TextBox 5" id="5"/>
          <p:cNvSpPr txBox="true"/>
          <p:nvPr/>
        </p:nvSpPr>
        <p:spPr>
          <a:xfrm rot="0">
            <a:off x="814809" y="-47461"/>
            <a:ext cx="16755632" cy="7927568"/>
          </a:xfrm>
          <a:prstGeom prst="rect">
            <a:avLst/>
          </a:prstGeom>
        </p:spPr>
        <p:txBody>
          <a:bodyPr anchor="t" rtlCol="false" tIns="0" lIns="0" bIns="0" rIns="0">
            <a:spAutoFit/>
          </a:bodyPr>
          <a:lstStyle/>
          <a:p>
            <a:pPr algn="ctr">
              <a:lnSpc>
                <a:spcPts val="26092"/>
              </a:lnSpc>
            </a:pPr>
            <a:r>
              <a:rPr lang="en-US" b="true" sz="18638" spc="-969">
                <a:solidFill>
                  <a:srgbClr val="CF240D"/>
                </a:solidFill>
                <a:latin typeface="Agrandir Bold"/>
                <a:ea typeface="Agrandir Bold"/>
                <a:cs typeface="Agrandir Bold"/>
                <a:sym typeface="Agrandir Bold"/>
              </a:rPr>
              <a:t>PORTFOLIO</a:t>
            </a:r>
          </a:p>
        </p:txBody>
      </p:sp>
      <p:sp>
        <p:nvSpPr>
          <p:cNvPr name="TextBox 6" id="6"/>
          <p:cNvSpPr txBox="true"/>
          <p:nvPr/>
        </p:nvSpPr>
        <p:spPr>
          <a:xfrm rot="0">
            <a:off x="1028700" y="8197895"/>
            <a:ext cx="6657105" cy="2185636"/>
          </a:xfrm>
          <a:prstGeom prst="rect">
            <a:avLst/>
          </a:prstGeom>
        </p:spPr>
        <p:txBody>
          <a:bodyPr anchor="t" rtlCol="false" tIns="0" lIns="0" bIns="0" rIns="0">
            <a:spAutoFit/>
          </a:bodyPr>
          <a:lstStyle/>
          <a:p>
            <a:pPr algn="l">
              <a:lnSpc>
                <a:spcPts val="7025"/>
              </a:lnSpc>
            </a:pPr>
            <a:r>
              <a:rPr lang="en-US" b="true" sz="5018" spc="-260">
                <a:solidFill>
                  <a:srgbClr val="F8F3E6"/>
                </a:solidFill>
                <a:latin typeface="Agrandir Bold"/>
                <a:ea typeface="Agrandir Bold"/>
                <a:cs typeface="Agrandir Bold"/>
                <a:sym typeface="Agrandir Bold"/>
              </a:rPr>
              <a:t>LEGROS BRYAN</a:t>
            </a:r>
          </a:p>
        </p:txBody>
      </p:sp>
      <p:sp>
        <p:nvSpPr>
          <p:cNvPr name="TextBox 7" id="7"/>
          <p:cNvSpPr txBox="true"/>
          <p:nvPr/>
        </p:nvSpPr>
        <p:spPr>
          <a:xfrm rot="0">
            <a:off x="1028700" y="9068358"/>
            <a:ext cx="7021102" cy="606635"/>
          </a:xfrm>
          <a:prstGeom prst="rect">
            <a:avLst/>
          </a:prstGeom>
        </p:spPr>
        <p:txBody>
          <a:bodyPr anchor="t" rtlCol="false" tIns="0" lIns="0" bIns="0" rIns="0">
            <a:spAutoFit/>
          </a:bodyPr>
          <a:lstStyle/>
          <a:p>
            <a:pPr algn="l">
              <a:lnSpc>
                <a:spcPts val="2656"/>
              </a:lnSpc>
            </a:pPr>
            <a:r>
              <a:rPr lang="en-US" b="true" sz="1897" spc="-15">
                <a:solidFill>
                  <a:srgbClr val="F8F3E6"/>
                </a:solidFill>
                <a:latin typeface="Agrandir Bold"/>
                <a:ea typeface="Agrandir Bold"/>
                <a:cs typeface="Agrandir Bold"/>
                <a:sym typeface="Agrandir Bold"/>
              </a:rPr>
              <a:t>TRADUCTEUR FREELANCE</a:t>
            </a:r>
          </a:p>
        </p:txBody>
      </p:sp>
      <p:sp>
        <p:nvSpPr>
          <p:cNvPr name="TextBox 8" id="8"/>
          <p:cNvSpPr txBox="true"/>
          <p:nvPr/>
        </p:nvSpPr>
        <p:spPr>
          <a:xfrm rot="0">
            <a:off x="13160646" y="179348"/>
            <a:ext cx="4098654" cy="659016"/>
          </a:xfrm>
          <a:prstGeom prst="rect">
            <a:avLst/>
          </a:prstGeom>
        </p:spPr>
        <p:txBody>
          <a:bodyPr anchor="t" rtlCol="false" tIns="0" lIns="0" bIns="0" rIns="0">
            <a:spAutoFit/>
          </a:bodyPr>
          <a:lstStyle/>
          <a:p>
            <a:pPr algn="r">
              <a:lnSpc>
                <a:spcPts val="2795"/>
              </a:lnSpc>
            </a:pPr>
            <a:r>
              <a:rPr lang="en-US" sz="1998" spc="-103">
                <a:solidFill>
                  <a:srgbClr val="141313"/>
                </a:solidFill>
                <a:latin typeface="Agrandir"/>
                <a:ea typeface="Agrandir"/>
                <a:cs typeface="Agrandir"/>
                <a:sym typeface="Agrandir"/>
              </a:rPr>
              <a:t>2025</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sp>
        <p:nvSpPr>
          <p:cNvPr name="Freeform 2" id="2"/>
          <p:cNvSpPr/>
          <p:nvPr/>
        </p:nvSpPr>
        <p:spPr>
          <a:xfrm flipH="false" flipV="false" rot="0">
            <a:off x="7312883" y="1033462"/>
            <a:ext cx="9951179" cy="753995"/>
          </a:xfrm>
          <a:custGeom>
            <a:avLst/>
            <a:gdLst/>
            <a:ahLst/>
            <a:cxnLst/>
            <a:rect r="r" b="b" t="t" l="l"/>
            <a:pathLst>
              <a:path h="753995" w="9951179">
                <a:moveTo>
                  <a:pt x="0" y="0"/>
                </a:moveTo>
                <a:lnTo>
                  <a:pt x="9951179" y="0"/>
                </a:lnTo>
                <a:lnTo>
                  <a:pt x="9951179" y="753995"/>
                </a:lnTo>
                <a:lnTo>
                  <a:pt x="0" y="753995"/>
                </a:lnTo>
                <a:lnTo>
                  <a:pt x="0" y="0"/>
                </a:lnTo>
                <a:close/>
              </a:path>
            </a:pathLst>
          </a:custGeom>
          <a:blipFill>
            <a:blip r:embed="rId2">
              <a:extLst>
                <a:ext uri="{96DAC541-7B7A-43D3-8B79-37D633B846F1}">
                  <asvg:svgBlip xmlns:asvg="http://schemas.microsoft.com/office/drawing/2016/SVG/main" r:embed="rId3"/>
                </a:ext>
              </a:extLst>
            </a:blip>
            <a:stretch>
              <a:fillRect l="0" t="-518" r="0" b="-518"/>
            </a:stretch>
          </a:blipFill>
        </p:spPr>
      </p:sp>
      <p:sp>
        <p:nvSpPr>
          <p:cNvPr name="Freeform 3" id="3"/>
          <p:cNvSpPr/>
          <p:nvPr/>
        </p:nvSpPr>
        <p:spPr>
          <a:xfrm flipH="false" flipV="false" rot="0">
            <a:off x="7312883" y="3913479"/>
            <a:ext cx="9951179" cy="753995"/>
          </a:xfrm>
          <a:custGeom>
            <a:avLst/>
            <a:gdLst/>
            <a:ahLst/>
            <a:cxnLst/>
            <a:rect r="r" b="b" t="t" l="l"/>
            <a:pathLst>
              <a:path h="753995" w="9951179">
                <a:moveTo>
                  <a:pt x="0" y="0"/>
                </a:moveTo>
                <a:lnTo>
                  <a:pt x="9951179" y="0"/>
                </a:lnTo>
                <a:lnTo>
                  <a:pt x="9951179" y="753995"/>
                </a:lnTo>
                <a:lnTo>
                  <a:pt x="0" y="753995"/>
                </a:lnTo>
                <a:lnTo>
                  <a:pt x="0" y="0"/>
                </a:lnTo>
                <a:close/>
              </a:path>
            </a:pathLst>
          </a:custGeom>
          <a:blipFill>
            <a:blip r:embed="rId2">
              <a:extLst>
                <a:ext uri="{96DAC541-7B7A-43D3-8B79-37D633B846F1}">
                  <asvg:svgBlip xmlns:asvg="http://schemas.microsoft.com/office/drawing/2016/SVG/main" r:embed="rId3"/>
                </a:ext>
              </a:extLst>
            </a:blip>
            <a:stretch>
              <a:fillRect l="0" t="-518" r="0" b="-518"/>
            </a:stretch>
          </a:blipFill>
        </p:spPr>
      </p:sp>
      <p:sp>
        <p:nvSpPr>
          <p:cNvPr name="Freeform 4" id="4"/>
          <p:cNvSpPr/>
          <p:nvPr/>
        </p:nvSpPr>
        <p:spPr>
          <a:xfrm flipH="false" flipV="false" rot="0">
            <a:off x="7312883" y="8511300"/>
            <a:ext cx="9951179" cy="753995"/>
          </a:xfrm>
          <a:custGeom>
            <a:avLst/>
            <a:gdLst/>
            <a:ahLst/>
            <a:cxnLst/>
            <a:rect r="r" b="b" t="t" l="l"/>
            <a:pathLst>
              <a:path h="753995" w="9951179">
                <a:moveTo>
                  <a:pt x="0" y="0"/>
                </a:moveTo>
                <a:lnTo>
                  <a:pt x="9951179" y="0"/>
                </a:lnTo>
                <a:lnTo>
                  <a:pt x="9951179" y="753995"/>
                </a:lnTo>
                <a:lnTo>
                  <a:pt x="0" y="753995"/>
                </a:lnTo>
                <a:lnTo>
                  <a:pt x="0" y="0"/>
                </a:lnTo>
                <a:close/>
              </a:path>
            </a:pathLst>
          </a:custGeom>
          <a:blipFill>
            <a:blip r:embed="rId2">
              <a:extLst>
                <a:ext uri="{96DAC541-7B7A-43D3-8B79-37D633B846F1}">
                  <asvg:svgBlip xmlns:asvg="http://schemas.microsoft.com/office/drawing/2016/SVG/main" r:embed="rId3"/>
                </a:ext>
              </a:extLst>
            </a:blip>
            <a:stretch>
              <a:fillRect l="0" t="-518" r="0" b="-518"/>
            </a:stretch>
          </a:blipFill>
        </p:spPr>
      </p:sp>
      <p:grpSp>
        <p:nvGrpSpPr>
          <p:cNvPr name="Group 5" id="5"/>
          <p:cNvGrpSpPr/>
          <p:nvPr/>
        </p:nvGrpSpPr>
        <p:grpSpPr>
          <a:xfrm rot="0">
            <a:off x="1028700" y="1028700"/>
            <a:ext cx="5277231" cy="6716649"/>
            <a:chOff x="0" y="0"/>
            <a:chExt cx="7036308" cy="8955532"/>
          </a:xfrm>
        </p:grpSpPr>
        <p:sp>
          <p:nvSpPr>
            <p:cNvPr name="Freeform 6" id="6"/>
            <p:cNvSpPr/>
            <p:nvPr/>
          </p:nvSpPr>
          <p:spPr>
            <a:xfrm flipH="false" flipV="false" rot="0">
              <a:off x="0" y="0"/>
              <a:ext cx="7036308" cy="8955532"/>
            </a:xfrm>
            <a:custGeom>
              <a:avLst/>
              <a:gdLst/>
              <a:ahLst/>
              <a:cxnLst/>
              <a:rect r="r" b="b" t="t" l="l"/>
              <a:pathLst>
                <a:path h="8955532" w="7036308">
                  <a:moveTo>
                    <a:pt x="0" y="0"/>
                  </a:moveTo>
                  <a:lnTo>
                    <a:pt x="7036308" y="0"/>
                  </a:lnTo>
                  <a:lnTo>
                    <a:pt x="7036308" y="8955532"/>
                  </a:lnTo>
                  <a:lnTo>
                    <a:pt x="0" y="8955532"/>
                  </a:lnTo>
                  <a:close/>
                </a:path>
              </a:pathLst>
            </a:custGeom>
            <a:blipFill>
              <a:blip r:embed="rId4"/>
              <a:stretch>
                <a:fillRect l="0" t="-2365" r="0" b="-2365"/>
              </a:stretch>
            </a:blipFill>
          </p:spPr>
        </p:sp>
      </p:grpSp>
      <p:grpSp>
        <p:nvGrpSpPr>
          <p:cNvPr name="Group 7" id="7"/>
          <p:cNvGrpSpPr/>
          <p:nvPr/>
        </p:nvGrpSpPr>
        <p:grpSpPr>
          <a:xfrm rot="0">
            <a:off x="12676857" y="8685300"/>
            <a:ext cx="451580" cy="451580"/>
            <a:chOff x="0" y="0"/>
            <a:chExt cx="602107" cy="602107"/>
          </a:xfrm>
        </p:grpSpPr>
        <p:sp>
          <p:nvSpPr>
            <p:cNvPr name="Freeform 8" id="8"/>
            <p:cNvSpPr/>
            <p:nvPr/>
          </p:nvSpPr>
          <p:spPr>
            <a:xfrm flipH="false" flipV="false" rot="0">
              <a:off x="0" y="0"/>
              <a:ext cx="602107" cy="602107"/>
            </a:xfrm>
            <a:custGeom>
              <a:avLst/>
              <a:gdLst/>
              <a:ahLst/>
              <a:cxnLst/>
              <a:rect r="r" b="b" t="t" l="l"/>
              <a:pathLst>
                <a:path h="602107" w="602107">
                  <a:moveTo>
                    <a:pt x="0" y="0"/>
                  </a:moveTo>
                  <a:lnTo>
                    <a:pt x="602107" y="0"/>
                  </a:lnTo>
                  <a:lnTo>
                    <a:pt x="602107" y="602107"/>
                  </a:lnTo>
                  <a:lnTo>
                    <a:pt x="0" y="602107"/>
                  </a:lnTo>
                  <a:lnTo>
                    <a:pt x="0" y="0"/>
                  </a:lnTo>
                  <a:close/>
                </a:path>
              </a:pathLst>
            </a:custGeom>
            <a:blipFill>
              <a:blip r:embed="rId5"/>
              <a:stretch>
                <a:fillRect l="0" t="0" r="0" b="0"/>
              </a:stretch>
            </a:blipFill>
          </p:spPr>
        </p:sp>
      </p:grpSp>
      <p:grpSp>
        <p:nvGrpSpPr>
          <p:cNvPr name="Group 9" id="9"/>
          <p:cNvGrpSpPr/>
          <p:nvPr/>
        </p:nvGrpSpPr>
        <p:grpSpPr>
          <a:xfrm rot="0">
            <a:off x="15192598" y="8639674"/>
            <a:ext cx="497205" cy="497205"/>
            <a:chOff x="0" y="0"/>
            <a:chExt cx="662940" cy="662940"/>
          </a:xfrm>
        </p:grpSpPr>
        <p:sp>
          <p:nvSpPr>
            <p:cNvPr name="Freeform 10" id="10"/>
            <p:cNvSpPr/>
            <p:nvPr/>
          </p:nvSpPr>
          <p:spPr>
            <a:xfrm flipH="false" flipV="false" rot="0">
              <a:off x="0" y="0"/>
              <a:ext cx="662940" cy="662940"/>
            </a:xfrm>
            <a:custGeom>
              <a:avLst/>
              <a:gdLst/>
              <a:ahLst/>
              <a:cxnLst/>
              <a:rect r="r" b="b" t="t" l="l"/>
              <a:pathLst>
                <a:path h="662940" w="662940">
                  <a:moveTo>
                    <a:pt x="0" y="0"/>
                  </a:moveTo>
                  <a:lnTo>
                    <a:pt x="662940" y="0"/>
                  </a:lnTo>
                  <a:lnTo>
                    <a:pt x="662940" y="662940"/>
                  </a:lnTo>
                  <a:lnTo>
                    <a:pt x="0" y="662940"/>
                  </a:lnTo>
                  <a:lnTo>
                    <a:pt x="0" y="0"/>
                  </a:lnTo>
                  <a:close/>
                </a:path>
              </a:pathLst>
            </a:custGeom>
            <a:blipFill>
              <a:blip r:embed="rId6"/>
              <a:stretch>
                <a:fillRect l="0" t="0" r="0" b="0"/>
              </a:stretch>
            </a:blipFill>
          </p:spPr>
        </p:sp>
      </p:grpSp>
      <p:sp>
        <p:nvSpPr>
          <p:cNvPr name="TextBox 11" id="11"/>
          <p:cNvSpPr txBox="true"/>
          <p:nvPr/>
        </p:nvSpPr>
        <p:spPr>
          <a:xfrm rot="0">
            <a:off x="14120390" y="8497013"/>
            <a:ext cx="3138910" cy="520739"/>
          </a:xfrm>
          <a:prstGeom prst="rect">
            <a:avLst/>
          </a:prstGeom>
        </p:spPr>
        <p:txBody>
          <a:bodyPr anchor="t" rtlCol="false" tIns="0" lIns="0" bIns="0" rIns="0">
            <a:spAutoFit/>
          </a:bodyPr>
          <a:lstStyle/>
          <a:p>
            <a:pPr algn="r">
              <a:lnSpc>
                <a:spcPts val="2795"/>
              </a:lnSpc>
            </a:pPr>
            <a:r>
              <a:rPr lang="en-US" b="true" sz="1998" spc="-103">
                <a:solidFill>
                  <a:srgbClr val="141313"/>
                </a:solidFill>
                <a:latin typeface="Gotham Bold"/>
                <a:ea typeface="Gotham Bold"/>
                <a:cs typeface="Gotham Bold"/>
                <a:sym typeface="Gotham Bold"/>
              </a:rPr>
              <a:t>@bryan_ls_</a:t>
            </a:r>
          </a:p>
        </p:txBody>
      </p:sp>
      <p:sp>
        <p:nvSpPr>
          <p:cNvPr name="TextBox 12" id="12"/>
          <p:cNvSpPr txBox="true"/>
          <p:nvPr/>
        </p:nvSpPr>
        <p:spPr>
          <a:xfrm rot="0">
            <a:off x="7543437" y="8441089"/>
            <a:ext cx="5359210" cy="797128"/>
          </a:xfrm>
          <a:prstGeom prst="rect">
            <a:avLst/>
          </a:prstGeom>
        </p:spPr>
        <p:txBody>
          <a:bodyPr anchor="t" rtlCol="false" tIns="0" lIns="0" bIns="0" rIns="0">
            <a:spAutoFit/>
          </a:bodyPr>
          <a:lstStyle/>
          <a:p>
            <a:pPr algn="just">
              <a:lnSpc>
                <a:spcPts val="2795"/>
              </a:lnSpc>
            </a:pPr>
            <a:r>
              <a:rPr lang="en-US" b="true" sz="1998" spc="-103">
                <a:solidFill>
                  <a:srgbClr val="141313"/>
                </a:solidFill>
                <a:latin typeface="Gotham Bold"/>
                <a:ea typeface="Gotham Bold"/>
                <a:cs typeface="Gotham Bold"/>
                <a:sym typeface="Gotham Bold"/>
              </a:rPr>
              <a:t>https://www.linkedin.com/me?trk=p_mwlite_feed-secondary_nav</a:t>
            </a:r>
          </a:p>
        </p:txBody>
      </p:sp>
      <p:sp>
        <p:nvSpPr>
          <p:cNvPr name="TextBox 13" id="13"/>
          <p:cNvSpPr txBox="true"/>
          <p:nvPr/>
        </p:nvSpPr>
        <p:spPr>
          <a:xfrm rot="0">
            <a:off x="14125152" y="7155072"/>
            <a:ext cx="3138910" cy="520739"/>
          </a:xfrm>
          <a:prstGeom prst="rect">
            <a:avLst/>
          </a:prstGeom>
        </p:spPr>
        <p:txBody>
          <a:bodyPr anchor="t" rtlCol="false" tIns="0" lIns="0" bIns="0" rIns="0">
            <a:spAutoFit/>
          </a:bodyPr>
          <a:lstStyle/>
          <a:p>
            <a:pPr algn="r">
              <a:lnSpc>
                <a:spcPts val="2795"/>
              </a:lnSpc>
            </a:pPr>
            <a:r>
              <a:rPr lang="en-US" sz="1998" spc="-103">
                <a:solidFill>
                  <a:srgbClr val="141313"/>
                </a:solidFill>
                <a:latin typeface="Gotham"/>
                <a:ea typeface="Gotham"/>
                <a:cs typeface="Gotham"/>
                <a:sym typeface="Gotham"/>
              </a:rPr>
              <a:t>06/2021 - 12/2021</a:t>
            </a:r>
          </a:p>
        </p:txBody>
      </p:sp>
      <p:sp>
        <p:nvSpPr>
          <p:cNvPr name="TextBox 14" id="14"/>
          <p:cNvSpPr txBox="true"/>
          <p:nvPr/>
        </p:nvSpPr>
        <p:spPr>
          <a:xfrm rot="0">
            <a:off x="7317646" y="7437149"/>
            <a:ext cx="3138910" cy="444703"/>
          </a:xfrm>
          <a:prstGeom prst="rect">
            <a:avLst/>
          </a:prstGeom>
        </p:spPr>
        <p:txBody>
          <a:bodyPr anchor="t" rtlCol="false" tIns="0" lIns="0" bIns="0" rIns="0">
            <a:spAutoFit/>
          </a:bodyPr>
          <a:lstStyle/>
          <a:p>
            <a:pPr algn="just">
              <a:lnSpc>
                <a:spcPts val="2795"/>
              </a:lnSpc>
            </a:pPr>
            <a:r>
              <a:rPr lang="en-US" sz="1998" spc="-103">
                <a:solidFill>
                  <a:srgbClr val="141313"/>
                </a:solidFill>
                <a:latin typeface="Gotham"/>
                <a:ea typeface="Gotham"/>
                <a:cs typeface="Gotham"/>
                <a:sym typeface="Gotham"/>
              </a:rPr>
              <a:t>Subway - Saran</a:t>
            </a:r>
          </a:p>
        </p:txBody>
      </p:sp>
      <p:sp>
        <p:nvSpPr>
          <p:cNvPr name="TextBox 15" id="15"/>
          <p:cNvSpPr txBox="true"/>
          <p:nvPr/>
        </p:nvSpPr>
        <p:spPr>
          <a:xfrm rot="0">
            <a:off x="7317646" y="6814573"/>
            <a:ext cx="3940627" cy="624529"/>
          </a:xfrm>
          <a:prstGeom prst="rect">
            <a:avLst/>
          </a:prstGeom>
        </p:spPr>
        <p:txBody>
          <a:bodyPr anchor="t" rtlCol="false" tIns="0" lIns="0" bIns="0" rIns="0">
            <a:spAutoFit/>
          </a:bodyPr>
          <a:lstStyle/>
          <a:p>
            <a:pPr algn="l">
              <a:lnSpc>
                <a:spcPts val="3500"/>
              </a:lnSpc>
            </a:pPr>
            <a:r>
              <a:rPr lang="en-US" b="true" sz="2499" spc="-160">
                <a:solidFill>
                  <a:srgbClr val="141313"/>
                </a:solidFill>
                <a:latin typeface="Gotham Bold"/>
                <a:ea typeface="Gotham Bold"/>
                <a:cs typeface="Gotham Bold"/>
                <a:sym typeface="Gotham Bold"/>
              </a:rPr>
              <a:t>VENDEUR</a:t>
            </a:r>
          </a:p>
        </p:txBody>
      </p:sp>
      <p:sp>
        <p:nvSpPr>
          <p:cNvPr name="TextBox 16" id="16"/>
          <p:cNvSpPr txBox="true"/>
          <p:nvPr/>
        </p:nvSpPr>
        <p:spPr>
          <a:xfrm rot="0">
            <a:off x="14125152" y="6213111"/>
            <a:ext cx="3138910" cy="520739"/>
          </a:xfrm>
          <a:prstGeom prst="rect">
            <a:avLst/>
          </a:prstGeom>
        </p:spPr>
        <p:txBody>
          <a:bodyPr anchor="t" rtlCol="false" tIns="0" lIns="0" bIns="0" rIns="0">
            <a:spAutoFit/>
          </a:bodyPr>
          <a:lstStyle/>
          <a:p>
            <a:pPr algn="r">
              <a:lnSpc>
                <a:spcPts val="2795"/>
              </a:lnSpc>
            </a:pPr>
            <a:r>
              <a:rPr lang="en-US" sz="1998" spc="-103">
                <a:solidFill>
                  <a:srgbClr val="141313"/>
                </a:solidFill>
                <a:latin typeface="Gotham"/>
                <a:ea typeface="Gotham"/>
                <a:cs typeface="Gotham"/>
                <a:sym typeface="Gotham"/>
              </a:rPr>
              <a:t>01/2022 - 01/2024</a:t>
            </a:r>
          </a:p>
        </p:txBody>
      </p:sp>
      <p:sp>
        <p:nvSpPr>
          <p:cNvPr name="TextBox 17" id="17"/>
          <p:cNvSpPr txBox="true"/>
          <p:nvPr/>
        </p:nvSpPr>
        <p:spPr>
          <a:xfrm rot="0">
            <a:off x="7317646" y="6448615"/>
            <a:ext cx="4970827" cy="444703"/>
          </a:xfrm>
          <a:prstGeom prst="rect">
            <a:avLst/>
          </a:prstGeom>
        </p:spPr>
        <p:txBody>
          <a:bodyPr anchor="t" rtlCol="false" tIns="0" lIns="0" bIns="0" rIns="0">
            <a:spAutoFit/>
          </a:bodyPr>
          <a:lstStyle/>
          <a:p>
            <a:pPr algn="just">
              <a:lnSpc>
                <a:spcPts val="2795"/>
              </a:lnSpc>
            </a:pPr>
            <a:r>
              <a:rPr lang="en-US" sz="1998" spc="-103">
                <a:solidFill>
                  <a:srgbClr val="141313"/>
                </a:solidFill>
                <a:latin typeface="Gotham"/>
                <a:ea typeface="Gotham"/>
                <a:cs typeface="Gotham"/>
                <a:sym typeface="Gotham"/>
              </a:rPr>
              <a:t>Téléperformance Portugal - Lisbonne</a:t>
            </a:r>
          </a:p>
        </p:txBody>
      </p:sp>
      <p:sp>
        <p:nvSpPr>
          <p:cNvPr name="TextBox 18" id="18"/>
          <p:cNvSpPr txBox="true"/>
          <p:nvPr/>
        </p:nvSpPr>
        <p:spPr>
          <a:xfrm rot="0">
            <a:off x="7317646" y="5826039"/>
            <a:ext cx="9941654" cy="624529"/>
          </a:xfrm>
          <a:prstGeom prst="rect">
            <a:avLst/>
          </a:prstGeom>
        </p:spPr>
        <p:txBody>
          <a:bodyPr anchor="t" rtlCol="false" tIns="0" lIns="0" bIns="0" rIns="0">
            <a:spAutoFit/>
          </a:bodyPr>
          <a:lstStyle/>
          <a:p>
            <a:pPr algn="l">
              <a:lnSpc>
                <a:spcPts val="3500"/>
              </a:lnSpc>
            </a:pPr>
            <a:r>
              <a:rPr lang="en-US" b="true" sz="2499" spc="-160">
                <a:solidFill>
                  <a:srgbClr val="141313"/>
                </a:solidFill>
                <a:latin typeface="Gotham Bold"/>
                <a:ea typeface="Gotham Bold"/>
                <a:cs typeface="Gotham Bold"/>
                <a:sym typeface="Gotham Bold"/>
              </a:rPr>
              <a:t>TRADUCTEUR META/TIKTOK</a:t>
            </a:r>
          </a:p>
        </p:txBody>
      </p:sp>
      <p:sp>
        <p:nvSpPr>
          <p:cNvPr name="TextBox 19" id="19"/>
          <p:cNvSpPr txBox="true"/>
          <p:nvPr/>
        </p:nvSpPr>
        <p:spPr>
          <a:xfrm rot="0">
            <a:off x="14115627" y="5271149"/>
            <a:ext cx="3138910" cy="520739"/>
          </a:xfrm>
          <a:prstGeom prst="rect">
            <a:avLst/>
          </a:prstGeom>
        </p:spPr>
        <p:txBody>
          <a:bodyPr anchor="t" rtlCol="false" tIns="0" lIns="0" bIns="0" rIns="0">
            <a:spAutoFit/>
          </a:bodyPr>
          <a:lstStyle/>
          <a:p>
            <a:pPr algn="r">
              <a:lnSpc>
                <a:spcPts val="2795"/>
              </a:lnSpc>
            </a:pPr>
            <a:r>
              <a:rPr lang="en-US" sz="1998" spc="-103">
                <a:solidFill>
                  <a:srgbClr val="141313"/>
                </a:solidFill>
                <a:latin typeface="Gotham"/>
                <a:ea typeface="Gotham"/>
                <a:cs typeface="Gotham"/>
                <a:sym typeface="Gotham"/>
              </a:rPr>
              <a:t>01/2024 - 05/2025</a:t>
            </a:r>
          </a:p>
        </p:txBody>
      </p:sp>
      <p:sp>
        <p:nvSpPr>
          <p:cNvPr name="TextBox 20" id="20"/>
          <p:cNvSpPr txBox="true"/>
          <p:nvPr/>
        </p:nvSpPr>
        <p:spPr>
          <a:xfrm rot="0">
            <a:off x="7317646" y="5460081"/>
            <a:ext cx="3138910" cy="444703"/>
          </a:xfrm>
          <a:prstGeom prst="rect">
            <a:avLst/>
          </a:prstGeom>
        </p:spPr>
        <p:txBody>
          <a:bodyPr anchor="t" rtlCol="false" tIns="0" lIns="0" bIns="0" rIns="0">
            <a:spAutoFit/>
          </a:bodyPr>
          <a:lstStyle/>
          <a:p>
            <a:pPr algn="just">
              <a:lnSpc>
                <a:spcPts val="2795"/>
              </a:lnSpc>
            </a:pPr>
            <a:r>
              <a:rPr lang="en-US" sz="1998" spc="-103">
                <a:solidFill>
                  <a:srgbClr val="141313"/>
                </a:solidFill>
                <a:latin typeface="Gotham"/>
                <a:ea typeface="Gotham"/>
                <a:cs typeface="Gotham"/>
                <a:sym typeface="Gotham"/>
              </a:rPr>
              <a:t>Upwork</a:t>
            </a:r>
          </a:p>
        </p:txBody>
      </p:sp>
      <p:sp>
        <p:nvSpPr>
          <p:cNvPr name="TextBox 21" id="21"/>
          <p:cNvSpPr txBox="true"/>
          <p:nvPr/>
        </p:nvSpPr>
        <p:spPr>
          <a:xfrm rot="0">
            <a:off x="7317646" y="4837505"/>
            <a:ext cx="4234785" cy="624529"/>
          </a:xfrm>
          <a:prstGeom prst="rect">
            <a:avLst/>
          </a:prstGeom>
        </p:spPr>
        <p:txBody>
          <a:bodyPr anchor="t" rtlCol="false" tIns="0" lIns="0" bIns="0" rIns="0">
            <a:spAutoFit/>
          </a:bodyPr>
          <a:lstStyle/>
          <a:p>
            <a:pPr algn="l">
              <a:lnSpc>
                <a:spcPts val="3500"/>
              </a:lnSpc>
            </a:pPr>
            <a:r>
              <a:rPr lang="en-US" b="true" sz="2499" spc="-160">
                <a:solidFill>
                  <a:srgbClr val="141313"/>
                </a:solidFill>
                <a:latin typeface="Gotham Bold"/>
                <a:ea typeface="Gotham Bold"/>
                <a:cs typeface="Gotham Bold"/>
                <a:sym typeface="Gotham Bold"/>
              </a:rPr>
              <a:t>TRADUCTEUR FREELANCE</a:t>
            </a:r>
          </a:p>
        </p:txBody>
      </p:sp>
      <p:sp>
        <p:nvSpPr>
          <p:cNvPr name="TextBox 22" id="22"/>
          <p:cNvSpPr txBox="true"/>
          <p:nvPr/>
        </p:nvSpPr>
        <p:spPr>
          <a:xfrm rot="0">
            <a:off x="7317646" y="4012154"/>
            <a:ext cx="4234785" cy="522922"/>
          </a:xfrm>
          <a:prstGeom prst="rect">
            <a:avLst/>
          </a:prstGeom>
        </p:spPr>
        <p:txBody>
          <a:bodyPr anchor="t" rtlCol="false" tIns="0" lIns="0" bIns="0" rIns="0">
            <a:spAutoFit/>
          </a:bodyPr>
          <a:lstStyle/>
          <a:p>
            <a:pPr algn="l">
              <a:lnSpc>
                <a:spcPts val="2970"/>
              </a:lnSpc>
            </a:pPr>
            <a:r>
              <a:rPr lang="en-US" b="true" sz="3000" spc="-93">
                <a:solidFill>
                  <a:srgbClr val="141313"/>
                </a:solidFill>
                <a:latin typeface="Agrandir Bold"/>
                <a:ea typeface="Agrandir Bold"/>
                <a:cs typeface="Agrandir Bold"/>
                <a:sym typeface="Agrandir Bold"/>
              </a:rPr>
              <a:t>Mon Expérience </a:t>
            </a:r>
          </a:p>
        </p:txBody>
      </p:sp>
      <p:sp>
        <p:nvSpPr>
          <p:cNvPr name="TextBox 23" id="23"/>
          <p:cNvSpPr txBox="true"/>
          <p:nvPr/>
        </p:nvSpPr>
        <p:spPr>
          <a:xfrm rot="0">
            <a:off x="7312883" y="1787376"/>
            <a:ext cx="9941654" cy="1983308"/>
          </a:xfrm>
          <a:prstGeom prst="rect">
            <a:avLst/>
          </a:prstGeom>
        </p:spPr>
        <p:txBody>
          <a:bodyPr anchor="t" rtlCol="false" tIns="0" lIns="0" bIns="0" rIns="0">
            <a:spAutoFit/>
          </a:bodyPr>
          <a:lstStyle/>
          <a:p>
            <a:pPr algn="just">
              <a:lnSpc>
                <a:spcPts val="2514"/>
              </a:lnSpc>
            </a:pPr>
            <a:r>
              <a:rPr lang="en-US" sz="1797" spc="-89">
                <a:solidFill>
                  <a:srgbClr val="141313"/>
                </a:solidFill>
                <a:latin typeface="Gotham"/>
                <a:ea typeface="Gotham"/>
                <a:cs typeface="Gotham"/>
                <a:sym typeface="Gotham"/>
              </a:rPr>
              <a:t>Je m'appelle Bryan Legros, traducteur indépendant passionné par les langues, la communication et le marketing international. Diplômé en Langues Étrangères Appliquées, j’ai acquis une solide expérience dans la traduction marketing et économique, notamment au sein de Teleperformance Portugal à Lisbonne, où j’ai travaillé pendant deux ans.</a:t>
            </a:r>
          </a:p>
          <a:p>
            <a:pPr algn="just">
              <a:lnSpc>
                <a:spcPts val="2515"/>
              </a:lnSpc>
            </a:pPr>
            <a:r>
              <a:rPr lang="en-US" sz="1797" spc="-89">
                <a:solidFill>
                  <a:srgbClr val="141313"/>
                </a:solidFill>
                <a:latin typeface="Gotham"/>
                <a:ea typeface="Gotham"/>
                <a:cs typeface="Gotham"/>
                <a:sym typeface="Gotham"/>
              </a:rPr>
              <a:t>Rigoureux, curieux et orienté résultats, je m’engage à offrir des traductions fidèles, naturelles et parfaitement adaptées à chaque public cible.</a:t>
            </a:r>
          </a:p>
        </p:txBody>
      </p:sp>
      <p:sp>
        <p:nvSpPr>
          <p:cNvPr name="TextBox 24" id="24"/>
          <p:cNvSpPr txBox="true"/>
          <p:nvPr/>
        </p:nvSpPr>
        <p:spPr>
          <a:xfrm rot="0">
            <a:off x="7317646" y="1132138"/>
            <a:ext cx="4234785" cy="522922"/>
          </a:xfrm>
          <a:prstGeom prst="rect">
            <a:avLst/>
          </a:prstGeom>
        </p:spPr>
        <p:txBody>
          <a:bodyPr anchor="t" rtlCol="false" tIns="0" lIns="0" bIns="0" rIns="0">
            <a:spAutoFit/>
          </a:bodyPr>
          <a:lstStyle/>
          <a:p>
            <a:pPr algn="l">
              <a:lnSpc>
                <a:spcPts val="2970"/>
              </a:lnSpc>
            </a:pPr>
            <a:r>
              <a:rPr lang="en-US" b="true" sz="3000" spc="-93">
                <a:solidFill>
                  <a:srgbClr val="141313"/>
                </a:solidFill>
                <a:latin typeface="Agrandir Bold"/>
                <a:ea typeface="Agrandir Bold"/>
                <a:cs typeface="Agrandir Bold"/>
                <a:sym typeface="Agrandir Bold"/>
              </a:rPr>
              <a:t>Mon Profil</a:t>
            </a:r>
          </a:p>
        </p:txBody>
      </p:sp>
      <p:sp>
        <p:nvSpPr>
          <p:cNvPr name="TextBox 25" id="25"/>
          <p:cNvSpPr txBox="true"/>
          <p:nvPr/>
        </p:nvSpPr>
        <p:spPr>
          <a:xfrm rot="0">
            <a:off x="1028700" y="8064716"/>
            <a:ext cx="3750189" cy="1336837"/>
          </a:xfrm>
          <a:prstGeom prst="rect">
            <a:avLst/>
          </a:prstGeom>
        </p:spPr>
        <p:txBody>
          <a:bodyPr anchor="t" rtlCol="false" tIns="0" lIns="0" bIns="0" rIns="0">
            <a:spAutoFit/>
          </a:bodyPr>
          <a:lstStyle/>
          <a:p>
            <a:pPr algn="l">
              <a:lnSpc>
                <a:spcPts val="4011"/>
              </a:lnSpc>
            </a:pPr>
            <a:r>
              <a:rPr lang="en-US" b="true" sz="4053" spc="-125">
                <a:solidFill>
                  <a:srgbClr val="CF240D"/>
                </a:solidFill>
                <a:latin typeface="Agrandir Bold"/>
                <a:ea typeface="Agrandir Bold"/>
                <a:cs typeface="Agrandir Bold"/>
                <a:sym typeface="Agrandir Bold"/>
              </a:rPr>
              <a:t>LEGROS Bryan</a:t>
            </a:r>
          </a:p>
        </p:txBody>
      </p:sp>
    </p:spTree>
  </p:cSld>
  <p:clrMapOvr>
    <a:masterClrMapping/>
  </p:clrMapOvr>
  <p:transition spd="fast">
    <p:fade/>
  </p:transition>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sp>
        <p:nvSpPr>
          <p:cNvPr name="TextBox 2" id="2"/>
          <p:cNvSpPr txBox="true"/>
          <p:nvPr/>
        </p:nvSpPr>
        <p:spPr>
          <a:xfrm rot="0">
            <a:off x="10348635" y="2926729"/>
            <a:ext cx="6910665" cy="4812233"/>
          </a:xfrm>
          <a:prstGeom prst="rect">
            <a:avLst/>
          </a:prstGeom>
        </p:spPr>
        <p:txBody>
          <a:bodyPr anchor="t" rtlCol="false" tIns="0" lIns="0" bIns="0" rIns="0">
            <a:spAutoFit/>
          </a:bodyPr>
          <a:lstStyle/>
          <a:p>
            <a:pPr algn="just">
              <a:lnSpc>
                <a:spcPts val="2514"/>
              </a:lnSpc>
            </a:pPr>
            <a:r>
              <a:rPr lang="en-US" sz="1797" spc="-89">
                <a:solidFill>
                  <a:srgbClr val="141313"/>
                </a:solidFill>
                <a:latin typeface="Gotham"/>
                <a:ea typeface="Gotham"/>
                <a:cs typeface="Gotham"/>
                <a:sym typeface="Gotham"/>
              </a:rPr>
              <a:t>J’ai obtenu une licence en Langues Étrangères Appliquées (LEA) avec une spécialisation en anglais, espagnol et chinois.</a:t>
            </a:r>
          </a:p>
          <a:p>
            <a:pPr algn="just">
              <a:lnSpc>
                <a:spcPts val="2514"/>
              </a:lnSpc>
            </a:pPr>
            <a:r>
              <a:rPr lang="en-US" sz="1797" spc="-89">
                <a:solidFill>
                  <a:srgbClr val="141313"/>
                </a:solidFill>
                <a:latin typeface="Gotham"/>
                <a:ea typeface="Gotham"/>
                <a:cs typeface="Gotham"/>
                <a:sym typeface="Gotham"/>
              </a:rPr>
              <a:t>Cette formation m’a permis d’approfondir mes connaissances en anglais et en espagnol, ainsi que d’apprendre une nouvelle langue : le chinois, à l’oral comme à l’écrit.</a:t>
            </a:r>
          </a:p>
          <a:p>
            <a:pPr algn="just">
              <a:lnSpc>
                <a:spcPts val="2514"/>
              </a:lnSpc>
            </a:pPr>
            <a:r>
              <a:rPr lang="en-US" sz="1797" spc="-89">
                <a:solidFill>
                  <a:srgbClr val="141313"/>
                </a:solidFill>
                <a:latin typeface="Gotham"/>
                <a:ea typeface="Gotham"/>
                <a:cs typeface="Gotham"/>
                <a:sym typeface="Gotham"/>
              </a:rPr>
              <a:t>J’ai également pu découvrir la culture des pays anglophones, hispanophones et chinois.</a:t>
            </a:r>
          </a:p>
          <a:p>
            <a:pPr algn="just">
              <a:lnSpc>
                <a:spcPts val="2514"/>
              </a:lnSpc>
            </a:pPr>
            <a:r>
              <a:rPr lang="en-US" sz="1797" spc="-89">
                <a:solidFill>
                  <a:srgbClr val="141313"/>
                </a:solidFill>
                <a:latin typeface="Gotham"/>
                <a:ea typeface="Gotham"/>
                <a:cs typeface="Gotham"/>
                <a:sym typeface="Gotham"/>
              </a:rPr>
              <a:t>Mais l’étude de la presse britannique et française m’a particulièrement aidé dans le métier que j’exerce aujourd’hui.</a:t>
            </a:r>
          </a:p>
          <a:p>
            <a:pPr algn="just">
              <a:lnSpc>
                <a:spcPts val="2514"/>
              </a:lnSpc>
            </a:pPr>
            <a:r>
              <a:rPr lang="en-US" sz="1797" spc="-89">
                <a:solidFill>
                  <a:srgbClr val="141313"/>
                </a:solidFill>
                <a:latin typeface="Gotham"/>
                <a:ea typeface="Gotham"/>
                <a:cs typeface="Gotham"/>
                <a:sym typeface="Gotham"/>
              </a:rPr>
              <a:t>Elle m’a permis d’acquérir des compétences essentielles telles que la négociation, la rédaction d’articles ou encore la prise de contact pour obtenir des informations.</a:t>
            </a:r>
          </a:p>
          <a:p>
            <a:pPr algn="just">
              <a:lnSpc>
                <a:spcPts val="2515"/>
              </a:lnSpc>
            </a:pPr>
            <a:r>
              <a:rPr lang="en-US" sz="1797" spc="-89">
                <a:solidFill>
                  <a:srgbClr val="141313"/>
                </a:solidFill>
                <a:latin typeface="Gotham"/>
                <a:ea typeface="Gotham"/>
                <a:cs typeface="Gotham"/>
                <a:sym typeface="Gotham"/>
              </a:rPr>
              <a:t>Grâce à mes études, je suis multilingue et capable de me faire comprendre presque partout dans le monde, ce qui constitue un véritable atout aujourd’hui.</a:t>
            </a:r>
          </a:p>
        </p:txBody>
      </p:sp>
      <p:sp>
        <p:nvSpPr>
          <p:cNvPr name="TextBox 3" id="3"/>
          <p:cNvSpPr txBox="true"/>
          <p:nvPr/>
        </p:nvSpPr>
        <p:spPr>
          <a:xfrm rot="0">
            <a:off x="10661110" y="2361590"/>
            <a:ext cx="6285714" cy="480219"/>
          </a:xfrm>
          <a:prstGeom prst="rect">
            <a:avLst/>
          </a:prstGeom>
        </p:spPr>
        <p:txBody>
          <a:bodyPr anchor="t" rtlCol="false" tIns="0" lIns="0" bIns="0" rIns="0">
            <a:spAutoFit/>
          </a:bodyPr>
          <a:lstStyle/>
          <a:p>
            <a:pPr algn="l">
              <a:lnSpc>
                <a:spcPts val="2800"/>
              </a:lnSpc>
            </a:pPr>
            <a:r>
              <a:rPr lang="en-US" b="true" sz="2000" spc="-128">
                <a:solidFill>
                  <a:srgbClr val="141313"/>
                </a:solidFill>
                <a:latin typeface="Gotham Bold"/>
                <a:ea typeface="Gotham Bold"/>
                <a:cs typeface="Gotham Bold"/>
                <a:sym typeface="Gotham Bold"/>
              </a:rPr>
              <a:t>Licence en Langues Étrangères Appliquées (LEA)</a:t>
            </a:r>
          </a:p>
        </p:txBody>
      </p:sp>
      <p:sp>
        <p:nvSpPr>
          <p:cNvPr name="TextBox 4" id="4"/>
          <p:cNvSpPr txBox="true"/>
          <p:nvPr/>
        </p:nvSpPr>
        <p:spPr>
          <a:xfrm rot="0">
            <a:off x="3906933" y="8386835"/>
            <a:ext cx="2171600" cy="487680"/>
          </a:xfrm>
          <a:prstGeom prst="rect">
            <a:avLst/>
          </a:prstGeom>
        </p:spPr>
        <p:txBody>
          <a:bodyPr anchor="t" rtlCol="false" tIns="0" lIns="0" bIns="0" rIns="0">
            <a:spAutoFit/>
          </a:bodyPr>
          <a:lstStyle/>
          <a:p>
            <a:pPr algn="l">
              <a:lnSpc>
                <a:spcPts val="2520"/>
              </a:lnSpc>
            </a:pPr>
            <a:r>
              <a:rPr lang="en-US" b="true" sz="1800" i="true" spc="-110">
                <a:solidFill>
                  <a:srgbClr val="141313"/>
                </a:solidFill>
                <a:latin typeface="Gotham Bold Italics"/>
                <a:ea typeface="Gotham Bold Italics"/>
                <a:cs typeface="Gotham Bold Italics"/>
                <a:sym typeface="Gotham Bold Italics"/>
              </a:rPr>
              <a:t>2018 - 2021</a:t>
            </a:r>
          </a:p>
        </p:txBody>
      </p:sp>
      <p:sp>
        <p:nvSpPr>
          <p:cNvPr name="TextBox 5" id="5"/>
          <p:cNvSpPr txBox="true"/>
          <p:nvPr/>
        </p:nvSpPr>
        <p:spPr>
          <a:xfrm rot="0">
            <a:off x="2178036" y="7699130"/>
            <a:ext cx="5560968" cy="487680"/>
          </a:xfrm>
          <a:prstGeom prst="rect">
            <a:avLst/>
          </a:prstGeom>
        </p:spPr>
        <p:txBody>
          <a:bodyPr anchor="t" rtlCol="false" tIns="0" lIns="0" bIns="0" rIns="0">
            <a:spAutoFit/>
          </a:bodyPr>
          <a:lstStyle/>
          <a:p>
            <a:pPr algn="l">
              <a:lnSpc>
                <a:spcPts val="2520"/>
              </a:lnSpc>
            </a:pPr>
            <a:r>
              <a:rPr lang="en-US" b="true" sz="1800" i="true" spc="-110">
                <a:solidFill>
                  <a:srgbClr val="141313"/>
                </a:solidFill>
                <a:latin typeface="Gotham Bold Italics"/>
                <a:ea typeface="Gotham Bold Italics"/>
                <a:cs typeface="Gotham Bold Italics"/>
                <a:sym typeface="Gotham Bold Italics"/>
              </a:rPr>
              <a:t>UNIVERSITE  FRANCOIS RABELAIS DE TOURS</a:t>
            </a:r>
          </a:p>
        </p:txBody>
      </p:sp>
      <p:sp>
        <p:nvSpPr>
          <p:cNvPr name="TextBox 6" id="6"/>
          <p:cNvSpPr txBox="true"/>
          <p:nvPr/>
        </p:nvSpPr>
        <p:spPr>
          <a:xfrm rot="0">
            <a:off x="1028700" y="864394"/>
            <a:ext cx="3964033" cy="638626"/>
          </a:xfrm>
          <a:prstGeom prst="rect">
            <a:avLst/>
          </a:prstGeom>
        </p:spPr>
        <p:txBody>
          <a:bodyPr anchor="t" rtlCol="false" tIns="0" lIns="0" bIns="0" rIns="0">
            <a:spAutoFit/>
          </a:bodyPr>
          <a:lstStyle/>
          <a:p>
            <a:pPr algn="l">
              <a:lnSpc>
                <a:spcPts val="3464"/>
              </a:lnSpc>
            </a:pPr>
            <a:r>
              <a:rPr lang="en-US" b="true" sz="3499" spc="-106">
                <a:solidFill>
                  <a:srgbClr val="141313"/>
                </a:solidFill>
                <a:latin typeface="Agrandir Bold"/>
                <a:ea typeface="Agrandir Bold"/>
                <a:cs typeface="Agrandir Bold"/>
                <a:sym typeface="Agrandir Bold"/>
              </a:rPr>
              <a:t>FORMATION</a:t>
            </a:r>
          </a:p>
        </p:txBody>
      </p:sp>
      <p:grpSp>
        <p:nvGrpSpPr>
          <p:cNvPr name="Group 7" id="7"/>
          <p:cNvGrpSpPr/>
          <p:nvPr/>
        </p:nvGrpSpPr>
        <p:grpSpPr>
          <a:xfrm rot="0">
            <a:off x="1028700" y="2540184"/>
            <a:ext cx="7859649" cy="4960525"/>
            <a:chOff x="0" y="0"/>
            <a:chExt cx="10479532" cy="6614033"/>
          </a:xfrm>
        </p:grpSpPr>
        <p:sp>
          <p:nvSpPr>
            <p:cNvPr name="Freeform 8" id="8"/>
            <p:cNvSpPr/>
            <p:nvPr/>
          </p:nvSpPr>
          <p:spPr>
            <a:xfrm flipH="false" flipV="false" rot="0">
              <a:off x="0" y="0"/>
              <a:ext cx="10479532" cy="6614033"/>
            </a:xfrm>
            <a:custGeom>
              <a:avLst/>
              <a:gdLst/>
              <a:ahLst/>
              <a:cxnLst/>
              <a:rect r="r" b="b" t="t" l="l"/>
              <a:pathLst>
                <a:path h="6614033" w="10479532">
                  <a:moveTo>
                    <a:pt x="0" y="0"/>
                  </a:moveTo>
                  <a:lnTo>
                    <a:pt x="10479532" y="0"/>
                  </a:lnTo>
                  <a:lnTo>
                    <a:pt x="10479532" y="6614033"/>
                  </a:lnTo>
                  <a:lnTo>
                    <a:pt x="0" y="6614033"/>
                  </a:lnTo>
                  <a:close/>
                </a:path>
              </a:pathLst>
            </a:custGeom>
            <a:blipFill>
              <a:blip r:embed="rId2"/>
              <a:stretch>
                <a:fillRect l="-2594" t="0" r="-2594" b="0"/>
              </a:stretch>
            </a:blipFill>
          </p:spPr>
        </p:sp>
      </p:grpSp>
    </p:spTree>
  </p:cSld>
  <p:clrMapOvr>
    <a:masterClrMapping/>
  </p:clrMapOvr>
  <p:transition spd="fast">
    <p:fade/>
  </p:transition>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sp>
        <p:nvSpPr>
          <p:cNvPr name="TextBox 2" id="2"/>
          <p:cNvSpPr txBox="true"/>
          <p:nvPr/>
        </p:nvSpPr>
        <p:spPr>
          <a:xfrm rot="0">
            <a:off x="11613746" y="2728383"/>
            <a:ext cx="5645554" cy="6698183"/>
          </a:xfrm>
          <a:prstGeom prst="rect">
            <a:avLst/>
          </a:prstGeom>
        </p:spPr>
        <p:txBody>
          <a:bodyPr anchor="t" rtlCol="false" tIns="0" lIns="0" bIns="0" rIns="0">
            <a:spAutoFit/>
          </a:bodyPr>
          <a:lstStyle/>
          <a:p>
            <a:pPr algn="just">
              <a:lnSpc>
                <a:spcPts val="2514"/>
              </a:lnSpc>
            </a:pPr>
            <a:r>
              <a:rPr lang="en-US" sz="1797" spc="-89">
                <a:solidFill>
                  <a:srgbClr val="141313"/>
                </a:solidFill>
                <a:latin typeface="Gotham"/>
                <a:ea typeface="Gotham"/>
                <a:cs typeface="Gotham"/>
                <a:sym typeface="Gotham"/>
              </a:rPr>
              <a:t>Pendant deux ans, j’ai travaillé au sein de Teleperformance Portugal à Lisbonne en tant que traducteur multilingue. Cette expérience m’a permis d’évoluer dans un environnement international exigeant, centré sur la qualité linguistique et la compréhension des plateformes numériques.</a:t>
            </a:r>
          </a:p>
          <a:p>
            <a:pPr algn="just">
              <a:lnSpc>
                <a:spcPts val="2514"/>
              </a:lnSpc>
            </a:pPr>
          </a:p>
          <a:p>
            <a:pPr algn="just">
              <a:lnSpc>
                <a:spcPts val="2514"/>
              </a:lnSpc>
            </a:pPr>
            <a:r>
              <a:rPr lang="en-US" sz="1797" spc="-89">
                <a:solidFill>
                  <a:srgbClr val="141313"/>
                </a:solidFill>
                <a:latin typeface="Gotham"/>
                <a:ea typeface="Gotham"/>
                <a:cs typeface="Gotham"/>
                <a:sym typeface="Gotham"/>
              </a:rPr>
              <a:t>Mon rôle principal consistait à traduire et localiser des rapports de problèmes liés à Facebook et TikTok, en veillant à la clarté des communications entre les utilisateurs et les équipes de support technique. J’ai également participé à la traduction de campagnes publicitaires, assurant leur adaptation fluide et culturelle dans quatre langues : le français, l’anglais, l’espagnol et le portugais.</a:t>
            </a:r>
          </a:p>
          <a:p>
            <a:pPr algn="just">
              <a:lnSpc>
                <a:spcPts val="2514"/>
              </a:lnSpc>
            </a:pPr>
          </a:p>
          <a:p>
            <a:pPr algn="just">
              <a:lnSpc>
                <a:spcPts val="2515"/>
              </a:lnSpc>
            </a:pPr>
            <a:r>
              <a:rPr lang="en-US" sz="1797" spc="-89">
                <a:solidFill>
                  <a:srgbClr val="141313"/>
                </a:solidFill>
                <a:latin typeface="Gotham"/>
                <a:ea typeface="Gotham"/>
                <a:cs typeface="Gotham"/>
                <a:sym typeface="Gotham"/>
              </a:rPr>
              <a:t>Grâce à cette mission, j’ai affiné mes compétences en terminologie technique, en rédaction orientée utilisateur et en traduction marketing, tout en respectant les délais stricts imposés par les équipes projet et les outils internes.</a:t>
            </a:r>
          </a:p>
        </p:txBody>
      </p:sp>
      <p:sp>
        <p:nvSpPr>
          <p:cNvPr name="TextBox 3" id="3"/>
          <p:cNvSpPr txBox="true"/>
          <p:nvPr/>
        </p:nvSpPr>
        <p:spPr>
          <a:xfrm rot="0">
            <a:off x="13785346" y="2345478"/>
            <a:ext cx="3138910" cy="411480"/>
          </a:xfrm>
          <a:prstGeom prst="rect">
            <a:avLst/>
          </a:prstGeom>
        </p:spPr>
        <p:txBody>
          <a:bodyPr anchor="t" rtlCol="false" tIns="0" lIns="0" bIns="0" rIns="0">
            <a:spAutoFit/>
          </a:bodyPr>
          <a:lstStyle/>
          <a:p>
            <a:pPr algn="just">
              <a:lnSpc>
                <a:spcPts val="2520"/>
              </a:lnSpc>
            </a:pPr>
            <a:r>
              <a:rPr lang="en-US" sz="1800" i="true" spc="-93">
                <a:solidFill>
                  <a:srgbClr val="141313"/>
                </a:solidFill>
                <a:latin typeface="Gotham Italics"/>
                <a:ea typeface="Gotham Italics"/>
                <a:cs typeface="Gotham Italics"/>
                <a:sym typeface="Gotham Italics"/>
              </a:rPr>
              <a:t>: 2022 - 2024</a:t>
            </a:r>
          </a:p>
        </p:txBody>
      </p:sp>
      <p:sp>
        <p:nvSpPr>
          <p:cNvPr name="TextBox 4" id="4"/>
          <p:cNvSpPr txBox="true"/>
          <p:nvPr/>
        </p:nvSpPr>
        <p:spPr>
          <a:xfrm rot="0">
            <a:off x="11613746" y="2345478"/>
            <a:ext cx="2171600" cy="411480"/>
          </a:xfrm>
          <a:prstGeom prst="rect">
            <a:avLst/>
          </a:prstGeom>
        </p:spPr>
        <p:txBody>
          <a:bodyPr anchor="t" rtlCol="false" tIns="0" lIns="0" bIns="0" rIns="0">
            <a:spAutoFit/>
          </a:bodyPr>
          <a:lstStyle/>
          <a:p>
            <a:pPr algn="l">
              <a:lnSpc>
                <a:spcPts val="2520"/>
              </a:lnSpc>
            </a:pPr>
            <a:r>
              <a:rPr lang="en-US" b="true" sz="1800" i="true" spc="-110">
                <a:solidFill>
                  <a:srgbClr val="141313"/>
                </a:solidFill>
                <a:latin typeface="Gotham Bold Italics"/>
                <a:ea typeface="Gotham Bold Italics"/>
                <a:cs typeface="Gotham Bold Italics"/>
                <a:sym typeface="Gotham Bold Italics"/>
              </a:rPr>
              <a:t>Année</a:t>
            </a:r>
          </a:p>
        </p:txBody>
      </p:sp>
      <p:sp>
        <p:nvSpPr>
          <p:cNvPr name="TextBox 5" id="5"/>
          <p:cNvSpPr txBox="true"/>
          <p:nvPr/>
        </p:nvSpPr>
        <p:spPr>
          <a:xfrm rot="0">
            <a:off x="13785346" y="1924756"/>
            <a:ext cx="3138910" cy="487680"/>
          </a:xfrm>
          <a:prstGeom prst="rect">
            <a:avLst/>
          </a:prstGeom>
        </p:spPr>
        <p:txBody>
          <a:bodyPr anchor="t" rtlCol="false" tIns="0" lIns="0" bIns="0" rIns="0">
            <a:spAutoFit/>
          </a:bodyPr>
          <a:lstStyle/>
          <a:p>
            <a:pPr algn="just">
              <a:lnSpc>
                <a:spcPts val="2520"/>
              </a:lnSpc>
            </a:pPr>
            <a:r>
              <a:rPr lang="en-US" sz="1800" i="true" spc="-93">
                <a:solidFill>
                  <a:srgbClr val="141313"/>
                </a:solidFill>
                <a:latin typeface="Gotham Italics"/>
                <a:ea typeface="Gotham Italics"/>
                <a:cs typeface="Gotham Italics"/>
                <a:sym typeface="Gotham Italics"/>
              </a:rPr>
              <a:t>: Téléperformance Portugal</a:t>
            </a:r>
          </a:p>
        </p:txBody>
      </p:sp>
      <p:sp>
        <p:nvSpPr>
          <p:cNvPr name="TextBox 6" id="6"/>
          <p:cNvSpPr txBox="true"/>
          <p:nvPr/>
        </p:nvSpPr>
        <p:spPr>
          <a:xfrm rot="0">
            <a:off x="11613746" y="1962856"/>
            <a:ext cx="2171600" cy="411480"/>
          </a:xfrm>
          <a:prstGeom prst="rect">
            <a:avLst/>
          </a:prstGeom>
        </p:spPr>
        <p:txBody>
          <a:bodyPr anchor="t" rtlCol="false" tIns="0" lIns="0" bIns="0" rIns="0">
            <a:spAutoFit/>
          </a:bodyPr>
          <a:lstStyle/>
          <a:p>
            <a:pPr algn="l">
              <a:lnSpc>
                <a:spcPts val="2520"/>
              </a:lnSpc>
            </a:pPr>
            <a:r>
              <a:rPr lang="en-US" b="true" sz="1800" i="true" spc="-110">
                <a:solidFill>
                  <a:srgbClr val="141313"/>
                </a:solidFill>
                <a:latin typeface="Gotham Bold Italics"/>
                <a:ea typeface="Gotham Bold Italics"/>
                <a:cs typeface="Gotham Bold Italics"/>
                <a:sym typeface="Gotham Bold Italics"/>
              </a:rPr>
              <a:t>Entreprise</a:t>
            </a:r>
          </a:p>
        </p:txBody>
      </p:sp>
      <p:sp>
        <p:nvSpPr>
          <p:cNvPr name="TextBox 7" id="7"/>
          <p:cNvSpPr txBox="true"/>
          <p:nvPr/>
        </p:nvSpPr>
        <p:spPr>
          <a:xfrm rot="0">
            <a:off x="11613746" y="864394"/>
            <a:ext cx="3964033" cy="638626"/>
          </a:xfrm>
          <a:prstGeom prst="rect">
            <a:avLst/>
          </a:prstGeom>
        </p:spPr>
        <p:txBody>
          <a:bodyPr anchor="t" rtlCol="false" tIns="0" lIns="0" bIns="0" rIns="0">
            <a:spAutoFit/>
          </a:bodyPr>
          <a:lstStyle/>
          <a:p>
            <a:pPr algn="l">
              <a:lnSpc>
                <a:spcPts val="3464"/>
              </a:lnSpc>
            </a:pPr>
            <a:r>
              <a:rPr lang="en-US" b="true" sz="3499" spc="-106">
                <a:solidFill>
                  <a:srgbClr val="141313"/>
                </a:solidFill>
                <a:latin typeface="Agrandir Bold"/>
                <a:ea typeface="Agrandir Bold"/>
                <a:cs typeface="Agrandir Bold"/>
                <a:sym typeface="Agrandir Bold"/>
              </a:rPr>
              <a:t>TRADUCTEUR</a:t>
            </a:r>
          </a:p>
        </p:txBody>
      </p:sp>
      <p:grpSp>
        <p:nvGrpSpPr>
          <p:cNvPr name="Group 8" id="8"/>
          <p:cNvGrpSpPr/>
          <p:nvPr/>
        </p:nvGrpSpPr>
        <p:grpSpPr>
          <a:xfrm rot="0">
            <a:off x="1028700" y="1028700"/>
            <a:ext cx="9587960" cy="8229600"/>
            <a:chOff x="0" y="0"/>
            <a:chExt cx="12783947" cy="10972800"/>
          </a:xfrm>
        </p:grpSpPr>
        <p:sp>
          <p:nvSpPr>
            <p:cNvPr name="Freeform 9" id="9"/>
            <p:cNvSpPr/>
            <p:nvPr/>
          </p:nvSpPr>
          <p:spPr>
            <a:xfrm flipH="false" flipV="false" rot="0">
              <a:off x="0" y="0"/>
              <a:ext cx="12783947" cy="10972800"/>
            </a:xfrm>
            <a:custGeom>
              <a:avLst/>
              <a:gdLst/>
              <a:ahLst/>
              <a:cxnLst/>
              <a:rect r="r" b="b" t="t" l="l"/>
              <a:pathLst>
                <a:path h="10972800" w="12783947">
                  <a:moveTo>
                    <a:pt x="0" y="0"/>
                  </a:moveTo>
                  <a:lnTo>
                    <a:pt x="12783947" y="0"/>
                  </a:lnTo>
                  <a:lnTo>
                    <a:pt x="12783947" y="10972800"/>
                  </a:lnTo>
                  <a:lnTo>
                    <a:pt x="0" y="10972800"/>
                  </a:lnTo>
                  <a:close/>
                </a:path>
              </a:pathLst>
            </a:custGeom>
            <a:blipFill>
              <a:blip r:embed="rId2"/>
              <a:stretch>
                <a:fillRect l="0" t="-8252" r="0" b="-8252"/>
              </a:stretch>
            </a:blipFill>
          </p:spPr>
        </p:sp>
      </p:grpSp>
    </p:spTree>
  </p:cSld>
  <p:clrMapOvr>
    <a:masterClrMapping/>
  </p:clrMapOvr>
  <p:transition spd="fast">
    <p:fade/>
  </p:transition>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0" t="6909" r="0" b="17744"/>
            <a:stretch>
              <a:fillRect/>
            </a:stretch>
          </p:blipFill>
          <p:spPr>
            <a:xfrm flipH="false" flipV="false">
              <a:off x="0" y="0"/>
              <a:ext cx="12128500" cy="13716000"/>
            </a:xfrm>
            <a:prstGeom prst="rect">
              <a:avLst/>
            </a:prstGeom>
          </p:spPr>
        </p:pic>
        <p:pic>
          <p:nvPicPr>
            <p:cNvPr name="Picture 4" id="4"/>
            <p:cNvPicPr>
              <a:picLocks noChangeAspect="true"/>
            </p:cNvPicPr>
            <p:nvPr/>
          </p:nvPicPr>
          <p:blipFill>
            <a:blip r:embed="rId3"/>
            <a:srcRect l="0" t="7818" r="0" b="16835"/>
            <a:stretch>
              <a:fillRect/>
            </a:stretch>
          </p:blipFill>
          <p:spPr>
            <a:xfrm flipH="false" flipV="false">
              <a:off x="12255500" y="0"/>
              <a:ext cx="12128500" cy="13716000"/>
            </a:xfrm>
            <a:prstGeom prst="rect">
              <a:avLst/>
            </a:prstGeom>
          </p:spPr>
        </p:pic>
      </p:grpSp>
    </p:spTree>
  </p:cSld>
  <p:clrMapOvr>
    <a:masterClrMapping/>
  </p:clrMapOvr>
  <p:transition spd="fast">
    <p:fade/>
  </p:transition>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0" t="4787" r="0" b="19866"/>
            <a:stretch>
              <a:fillRect/>
            </a:stretch>
          </p:blipFill>
          <p:spPr>
            <a:xfrm flipH="false" flipV="false">
              <a:off x="0" y="0"/>
              <a:ext cx="12128500" cy="13716000"/>
            </a:xfrm>
            <a:prstGeom prst="rect">
              <a:avLst/>
            </a:prstGeom>
          </p:spPr>
        </p:pic>
        <p:pic>
          <p:nvPicPr>
            <p:cNvPr name="Picture 4" id="4"/>
            <p:cNvPicPr>
              <a:picLocks noChangeAspect="true"/>
            </p:cNvPicPr>
            <p:nvPr/>
          </p:nvPicPr>
          <p:blipFill>
            <a:blip r:embed="rId3"/>
            <a:srcRect l="5787" t="0" r="5787" b="0"/>
            <a:stretch>
              <a:fillRect/>
            </a:stretch>
          </p:blipFill>
          <p:spPr>
            <a:xfrm flipH="false" flipV="false">
              <a:off x="12255500" y="0"/>
              <a:ext cx="12128500" cy="13716000"/>
            </a:xfrm>
            <a:prstGeom prst="rect">
              <a:avLst/>
            </a:prstGeom>
          </p:spPr>
        </p:pic>
      </p:grpSp>
    </p:spTree>
  </p:cSld>
  <p:clrMapOvr>
    <a:masterClrMapping/>
  </p:clrMapOvr>
  <p:transition spd="fast">
    <p:fade/>
  </p:transition>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5787" t="0" r="5787" b="0"/>
            <a:stretch>
              <a:fillRect/>
            </a:stretch>
          </p:blipFill>
          <p:spPr>
            <a:xfrm flipH="false" flipV="false">
              <a:off x="0" y="0"/>
              <a:ext cx="12128500" cy="13716000"/>
            </a:xfrm>
            <a:prstGeom prst="rect">
              <a:avLst/>
            </a:prstGeom>
          </p:spPr>
        </p:pic>
        <p:pic>
          <p:nvPicPr>
            <p:cNvPr name="Picture 4" id="4"/>
            <p:cNvPicPr>
              <a:picLocks noChangeAspect="true"/>
            </p:cNvPicPr>
            <p:nvPr/>
          </p:nvPicPr>
          <p:blipFill>
            <a:blip r:embed="rId3"/>
            <a:srcRect l="5787" t="0" r="5787" b="0"/>
            <a:stretch>
              <a:fillRect/>
            </a:stretch>
          </p:blipFill>
          <p:spPr>
            <a:xfrm flipH="false" flipV="false">
              <a:off x="12255500" y="0"/>
              <a:ext cx="12128500" cy="13716000"/>
            </a:xfrm>
            <a:prstGeom prst="rect">
              <a:avLst/>
            </a:prstGeom>
          </p:spPr>
        </p:pic>
      </p:grpSp>
    </p:spTree>
  </p:cSld>
  <p:clrMapOvr>
    <a:masterClrMapping/>
  </p:clrMapOvr>
  <p:transition spd="fast">
    <p:fade/>
  </p:transition>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5787" t="0" r="5787" b="0"/>
            <a:stretch>
              <a:fillRect/>
            </a:stretch>
          </p:blipFill>
          <p:spPr>
            <a:xfrm flipH="false" flipV="false">
              <a:off x="0" y="0"/>
              <a:ext cx="12128500" cy="13716000"/>
            </a:xfrm>
            <a:prstGeom prst="rect">
              <a:avLst/>
            </a:prstGeom>
          </p:spPr>
        </p:pic>
        <p:pic>
          <p:nvPicPr>
            <p:cNvPr name="Picture 4" id="4"/>
            <p:cNvPicPr>
              <a:picLocks noChangeAspect="true"/>
            </p:cNvPicPr>
            <p:nvPr/>
          </p:nvPicPr>
          <p:blipFill>
            <a:blip r:embed="rId3"/>
            <a:srcRect l="5787" t="0" r="5787" b="0"/>
            <a:stretch>
              <a:fillRect/>
            </a:stretch>
          </p:blipFill>
          <p:spPr>
            <a:xfrm flipH="false" flipV="false">
              <a:off x="12255500" y="0"/>
              <a:ext cx="12128500" cy="13716000"/>
            </a:xfrm>
            <a:prstGeom prst="rect">
              <a:avLst/>
            </a:prstGeom>
          </p:spPr>
        </p:pic>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5787" t="0" r="5787" b="0"/>
            <a:stretch>
              <a:fillRect/>
            </a:stretch>
          </p:blipFill>
          <p:spPr>
            <a:xfrm flipH="false" flipV="false">
              <a:off x="0" y="0"/>
              <a:ext cx="12128500" cy="13716000"/>
            </a:xfrm>
            <a:prstGeom prst="rect">
              <a:avLst/>
            </a:prstGeom>
          </p:spPr>
        </p:pic>
        <p:pic>
          <p:nvPicPr>
            <p:cNvPr name="Picture 4" id="4"/>
            <p:cNvPicPr>
              <a:picLocks noChangeAspect="true"/>
            </p:cNvPicPr>
            <p:nvPr/>
          </p:nvPicPr>
          <p:blipFill>
            <a:blip r:embed="rId3"/>
            <a:srcRect l="5787" t="0" r="5787" b="0"/>
            <a:stretch>
              <a:fillRect/>
            </a:stretch>
          </p:blipFill>
          <p:spPr>
            <a:xfrm flipH="false" flipV="false">
              <a:off x="12255500" y="0"/>
              <a:ext cx="12128500" cy="13716000"/>
            </a:xfrm>
            <a:prstGeom prst="rect">
              <a:avLst/>
            </a:prstGeom>
          </p:spPr>
        </p:pic>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6072" t="0" r="5501" b="0"/>
            <a:stretch>
              <a:fillRect/>
            </a:stretch>
          </p:blipFill>
          <p:spPr>
            <a:xfrm flipH="false" flipV="false">
              <a:off x="0" y="0"/>
              <a:ext cx="12128500" cy="13716000"/>
            </a:xfrm>
            <a:prstGeom prst="rect">
              <a:avLst/>
            </a:prstGeom>
          </p:spPr>
        </p:pic>
        <p:pic>
          <p:nvPicPr>
            <p:cNvPr name="Picture 4" id="4"/>
            <p:cNvPicPr>
              <a:picLocks noChangeAspect="true"/>
            </p:cNvPicPr>
            <p:nvPr/>
          </p:nvPicPr>
          <p:blipFill>
            <a:blip r:embed="rId3"/>
            <a:srcRect l="0" t="5359" r="0" b="19294"/>
            <a:stretch>
              <a:fillRect/>
            </a:stretch>
          </p:blipFill>
          <p:spPr>
            <a:xfrm flipH="false" flipV="false">
              <a:off x="12255500" y="0"/>
              <a:ext cx="12128500" cy="13716000"/>
            </a:xfrm>
            <a:prstGeom prst="rect">
              <a:avLst/>
            </a:prstGeom>
          </p:spPr>
        </p:pic>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3072" t="0" r="8501" b="0"/>
            <a:stretch>
              <a:fillRect/>
            </a:stretch>
          </p:blipFill>
          <p:spPr>
            <a:xfrm flipH="false" flipV="false">
              <a:off x="0" y="0"/>
              <a:ext cx="12128500" cy="13716000"/>
            </a:xfrm>
            <a:prstGeom prst="rect">
              <a:avLst/>
            </a:prstGeom>
          </p:spPr>
        </p:pic>
        <p:pic>
          <p:nvPicPr>
            <p:cNvPr name="Picture 4" id="4"/>
            <p:cNvPicPr>
              <a:picLocks noChangeAspect="true"/>
            </p:cNvPicPr>
            <p:nvPr/>
          </p:nvPicPr>
          <p:blipFill>
            <a:blip r:embed="rId3"/>
            <a:srcRect l="0" t="2969" r="0" b="21685"/>
            <a:stretch>
              <a:fillRect/>
            </a:stretch>
          </p:blipFill>
          <p:spPr>
            <a:xfrm flipH="false" flipV="false">
              <a:off x="12255500" y="0"/>
              <a:ext cx="12128500" cy="13716000"/>
            </a:xfrm>
            <a:prstGeom prst="rect">
              <a:avLst/>
            </a:prstGeom>
          </p:spPr>
        </p:pic>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0" t="4295" r="0" b="20359"/>
            <a:stretch>
              <a:fillRect/>
            </a:stretch>
          </p:blipFill>
          <p:spPr>
            <a:xfrm flipH="false" flipV="false">
              <a:off x="0" y="0"/>
              <a:ext cx="12128500" cy="13716000"/>
            </a:xfrm>
            <a:prstGeom prst="rect">
              <a:avLst/>
            </a:prstGeom>
          </p:spPr>
        </p:pic>
        <p:pic>
          <p:nvPicPr>
            <p:cNvPr name="Picture 4" id="4"/>
            <p:cNvPicPr>
              <a:picLocks noChangeAspect="true"/>
            </p:cNvPicPr>
            <p:nvPr/>
          </p:nvPicPr>
          <p:blipFill>
            <a:blip r:embed="rId3"/>
            <a:srcRect l="0" t="3310" r="0" b="21344"/>
            <a:stretch>
              <a:fillRect/>
            </a:stretch>
          </p:blipFill>
          <p:spPr>
            <a:xfrm flipH="false" flipV="false">
              <a:off x="12255500" y="0"/>
              <a:ext cx="12128500" cy="13716000"/>
            </a:xfrm>
            <a:prstGeom prst="rect">
              <a:avLst/>
            </a:prstGeom>
          </p:spPr>
        </p:pic>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8F3E6"/>
        </a:solidFill>
      </p:bgPr>
    </p:bg>
    <p:spTree>
      <p:nvGrpSpPr>
        <p:cNvPr id="1" name=""/>
        <p:cNvGrpSpPr/>
        <p:nvPr/>
      </p:nvGrpSpPr>
      <p:grpSpPr>
        <a:xfrm>
          <a:off x="0" y="0"/>
          <a:ext cx="0" cy="0"/>
          <a:chOff x="0" y="0"/>
          <a:chExt cx="0" cy="0"/>
        </a:xfrm>
      </p:grpSpPr>
      <p:sp>
        <p:nvSpPr>
          <p:cNvPr name="Freeform 2" id="2"/>
          <p:cNvSpPr/>
          <p:nvPr/>
        </p:nvSpPr>
        <p:spPr>
          <a:xfrm flipH="false" flipV="false" rot="0">
            <a:off x="1023938" y="1028700"/>
            <a:ext cx="8032589" cy="1541328"/>
          </a:xfrm>
          <a:custGeom>
            <a:avLst/>
            <a:gdLst/>
            <a:ahLst/>
            <a:cxnLst/>
            <a:rect r="r" b="b" t="t" l="l"/>
            <a:pathLst>
              <a:path h="1541328" w="8032589">
                <a:moveTo>
                  <a:pt x="0" y="0"/>
                </a:moveTo>
                <a:lnTo>
                  <a:pt x="8032589" y="0"/>
                </a:lnTo>
                <a:lnTo>
                  <a:pt x="8032589" y="1541328"/>
                </a:lnTo>
                <a:lnTo>
                  <a:pt x="0" y="1541328"/>
                </a:lnTo>
                <a:lnTo>
                  <a:pt x="0" y="0"/>
                </a:lnTo>
                <a:close/>
              </a:path>
            </a:pathLst>
          </a:custGeom>
          <a:blipFill>
            <a:blip r:embed="rId2">
              <a:extLst>
                <a:ext uri="{96DAC541-7B7A-43D3-8B79-37D633B846F1}">
                  <asvg:svgBlip xmlns:asvg="http://schemas.microsoft.com/office/drawing/2016/SVG/main" r:embed="rId3"/>
                </a:ext>
              </a:extLst>
            </a:blip>
            <a:stretch>
              <a:fillRect l="0" t="-15" r="0" b="-15"/>
            </a:stretch>
          </a:blipFill>
        </p:spPr>
      </p:sp>
      <p:sp>
        <p:nvSpPr>
          <p:cNvPr name="TextBox 3" id="3"/>
          <p:cNvSpPr txBox="true"/>
          <p:nvPr/>
        </p:nvSpPr>
        <p:spPr>
          <a:xfrm rot="0">
            <a:off x="5040232" y="1801692"/>
            <a:ext cx="4011532" cy="444703"/>
          </a:xfrm>
          <a:prstGeom prst="rect">
            <a:avLst/>
          </a:prstGeom>
        </p:spPr>
        <p:txBody>
          <a:bodyPr anchor="t" rtlCol="false" tIns="0" lIns="0" bIns="0" rIns="0">
            <a:spAutoFit/>
          </a:bodyPr>
          <a:lstStyle/>
          <a:p>
            <a:pPr algn="r">
              <a:lnSpc>
                <a:spcPts val="2795"/>
              </a:lnSpc>
            </a:pPr>
            <a:r>
              <a:rPr lang="en-US" sz="1998" spc="-103">
                <a:solidFill>
                  <a:srgbClr val="141313"/>
                </a:solidFill>
                <a:latin typeface="Gotham"/>
                <a:ea typeface="Gotham"/>
                <a:cs typeface="Gotham"/>
                <a:sym typeface="Gotham"/>
              </a:rPr>
              <a:t>bltransmark@gmail.com</a:t>
            </a:r>
          </a:p>
        </p:txBody>
      </p:sp>
      <p:sp>
        <p:nvSpPr>
          <p:cNvPr name="TextBox 4" id="4"/>
          <p:cNvSpPr txBox="true"/>
          <p:nvPr/>
        </p:nvSpPr>
        <p:spPr>
          <a:xfrm rot="0">
            <a:off x="1055426" y="1801745"/>
            <a:ext cx="3138910" cy="520739"/>
          </a:xfrm>
          <a:prstGeom prst="rect">
            <a:avLst/>
          </a:prstGeom>
        </p:spPr>
        <p:txBody>
          <a:bodyPr anchor="t" rtlCol="false" tIns="0" lIns="0" bIns="0" rIns="0">
            <a:spAutoFit/>
          </a:bodyPr>
          <a:lstStyle/>
          <a:p>
            <a:pPr algn="just">
              <a:lnSpc>
                <a:spcPts val="2795"/>
              </a:lnSpc>
            </a:pPr>
            <a:r>
              <a:rPr lang="en-US" b="true" sz="1998" spc="-103">
                <a:solidFill>
                  <a:srgbClr val="141313"/>
                </a:solidFill>
                <a:latin typeface="Gotham Bold"/>
                <a:ea typeface="Gotham Bold"/>
                <a:cs typeface="Gotham Bold"/>
                <a:sym typeface="Gotham Bold"/>
              </a:rPr>
              <a:t>E-mail</a:t>
            </a:r>
          </a:p>
        </p:txBody>
      </p:sp>
      <p:sp>
        <p:nvSpPr>
          <p:cNvPr name="TextBox 5" id="5"/>
          <p:cNvSpPr txBox="true"/>
          <p:nvPr/>
        </p:nvSpPr>
        <p:spPr>
          <a:xfrm rot="0">
            <a:off x="5040232" y="1014413"/>
            <a:ext cx="4011532" cy="444703"/>
          </a:xfrm>
          <a:prstGeom prst="rect">
            <a:avLst/>
          </a:prstGeom>
        </p:spPr>
        <p:txBody>
          <a:bodyPr anchor="t" rtlCol="false" tIns="0" lIns="0" bIns="0" rIns="0">
            <a:spAutoFit/>
          </a:bodyPr>
          <a:lstStyle/>
          <a:p>
            <a:pPr algn="r">
              <a:lnSpc>
                <a:spcPts val="2795"/>
              </a:lnSpc>
            </a:pPr>
            <a:r>
              <a:rPr lang="en-US" sz="1998" spc="-103">
                <a:solidFill>
                  <a:srgbClr val="141313"/>
                </a:solidFill>
                <a:latin typeface="Gotham"/>
                <a:ea typeface="Gotham"/>
                <a:cs typeface="Gotham"/>
                <a:sym typeface="Gotham"/>
              </a:rPr>
              <a:t>+262 6 93 45 05 02</a:t>
            </a:r>
          </a:p>
        </p:txBody>
      </p:sp>
      <p:sp>
        <p:nvSpPr>
          <p:cNvPr name="TextBox 6" id="6"/>
          <p:cNvSpPr txBox="true"/>
          <p:nvPr/>
        </p:nvSpPr>
        <p:spPr>
          <a:xfrm rot="0">
            <a:off x="1055426" y="1014413"/>
            <a:ext cx="3138910" cy="444703"/>
          </a:xfrm>
          <a:prstGeom prst="rect">
            <a:avLst/>
          </a:prstGeom>
        </p:spPr>
        <p:txBody>
          <a:bodyPr anchor="t" rtlCol="false" tIns="0" lIns="0" bIns="0" rIns="0">
            <a:spAutoFit/>
          </a:bodyPr>
          <a:lstStyle/>
          <a:p>
            <a:pPr algn="just">
              <a:lnSpc>
                <a:spcPts val="2795"/>
              </a:lnSpc>
            </a:pPr>
            <a:r>
              <a:rPr lang="en-US" b="true" sz="1998" spc="-103">
                <a:solidFill>
                  <a:srgbClr val="141313"/>
                </a:solidFill>
                <a:latin typeface="Gotham Bold"/>
                <a:ea typeface="Gotham Bold"/>
                <a:cs typeface="Gotham Bold"/>
                <a:sym typeface="Gotham Bold"/>
              </a:rPr>
              <a:t>Numéro de téléphone</a:t>
            </a:r>
          </a:p>
        </p:txBody>
      </p:sp>
      <p:sp>
        <p:nvSpPr>
          <p:cNvPr name="TextBox 7" id="7"/>
          <p:cNvSpPr txBox="true"/>
          <p:nvPr/>
        </p:nvSpPr>
        <p:spPr>
          <a:xfrm rot="0">
            <a:off x="1028700" y="6738286"/>
            <a:ext cx="8023064" cy="2968844"/>
          </a:xfrm>
          <a:prstGeom prst="rect">
            <a:avLst/>
          </a:prstGeom>
        </p:spPr>
        <p:txBody>
          <a:bodyPr anchor="t" rtlCol="false" tIns="0" lIns="0" bIns="0" rIns="0">
            <a:spAutoFit/>
          </a:bodyPr>
          <a:lstStyle/>
          <a:p>
            <a:pPr algn="l">
              <a:lnSpc>
                <a:spcPts val="9981"/>
              </a:lnSpc>
            </a:pPr>
            <a:r>
              <a:rPr lang="en-US" b="true" sz="10849" spc="-564">
                <a:solidFill>
                  <a:srgbClr val="CF240D"/>
                </a:solidFill>
                <a:latin typeface="Agrandir Bold"/>
                <a:ea typeface="Agrandir Bold"/>
                <a:cs typeface="Agrandir Bold"/>
                <a:sym typeface="Agrandir Bold"/>
              </a:rPr>
              <a:t>WORK WITH ME!</a:t>
            </a:r>
          </a:p>
        </p:txBody>
      </p:sp>
      <p:grpSp>
        <p:nvGrpSpPr>
          <p:cNvPr name="Group 8" id="8"/>
          <p:cNvGrpSpPr/>
          <p:nvPr/>
        </p:nvGrpSpPr>
        <p:grpSpPr>
          <a:xfrm rot="0">
            <a:off x="9899489" y="1033463"/>
            <a:ext cx="7359777" cy="8673655"/>
            <a:chOff x="0" y="0"/>
            <a:chExt cx="9813036" cy="11564873"/>
          </a:xfrm>
        </p:grpSpPr>
        <p:sp>
          <p:nvSpPr>
            <p:cNvPr name="Freeform 9" id="9"/>
            <p:cNvSpPr/>
            <p:nvPr/>
          </p:nvSpPr>
          <p:spPr>
            <a:xfrm flipH="false" flipV="false" rot="0">
              <a:off x="0" y="0"/>
              <a:ext cx="9813036" cy="11564874"/>
            </a:xfrm>
            <a:custGeom>
              <a:avLst/>
              <a:gdLst/>
              <a:ahLst/>
              <a:cxnLst/>
              <a:rect r="r" b="b" t="t" l="l"/>
              <a:pathLst>
                <a:path h="11564874" w="9813036">
                  <a:moveTo>
                    <a:pt x="0" y="0"/>
                  </a:moveTo>
                  <a:lnTo>
                    <a:pt x="9813036" y="0"/>
                  </a:lnTo>
                  <a:lnTo>
                    <a:pt x="9813036" y="11564874"/>
                  </a:lnTo>
                  <a:lnTo>
                    <a:pt x="0" y="11564874"/>
                  </a:lnTo>
                  <a:close/>
                </a:path>
              </a:pathLst>
            </a:custGeom>
            <a:blipFill>
              <a:blip r:embed="rId4"/>
              <a:stretch>
                <a:fillRect l="0" t="-6552" r="0" b="-6552"/>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DAGo56dFHIA</dc:identifier>
  <dcterms:modified xsi:type="dcterms:W3CDTF">2011-08-01T06:04:30Z</dcterms:modified>
  <cp:revision>1</cp:revision>
  <dc:title>Portfolio Traducteur Freelance FR.pptx_20250521_141110_0000.pptx_20250527_101141_0000.pptx</dc:title>
</cp:coreProperties>
</file>