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Agrandir Bold" charset="1" panose="00000800000000000000"/>
      <p:regular r:id="rId19"/>
    </p:embeddedFont>
    <p:embeddedFont>
      <p:font typeface="Agrandir" charset="1" panose="00000500000000000000"/>
      <p:regular r:id="rId20"/>
    </p:embeddedFont>
    <p:embeddedFont>
      <p:font typeface="Gotham Bold" charset="1" panose="00000000000000000000"/>
      <p:regular r:id="rId21"/>
    </p:embeddedFont>
    <p:embeddedFont>
      <p:font typeface="Gotham" charset="1" panose="00000000000000000000"/>
      <p:regular r:id="rId22"/>
    </p:embeddedFont>
    <p:embeddedFont>
      <p:font typeface="Gotham Bold Italics" charset="1" panose="02000000000000000000"/>
      <p:regular r:id="rId23"/>
    </p:embeddedFont>
    <p:embeddedFont>
      <p:font typeface="Gotham Italics" charset="1" panose="000000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jpeg" Type="http://schemas.openxmlformats.org/officeDocument/2006/relationships/image"/><Relationship Id="rId5" Target="../media/image7.png" Type="http://schemas.openxmlformats.org/officeDocument/2006/relationships/image"/><Relationship Id="rId6"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6.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447764" y="3767987"/>
            <a:ext cx="19068764" cy="4624864"/>
            <a:chOff x="0" y="0"/>
            <a:chExt cx="25425019" cy="6166485"/>
          </a:xfrm>
        </p:grpSpPr>
        <p:sp>
          <p:nvSpPr>
            <p:cNvPr name="Freeform 3" id="3"/>
            <p:cNvSpPr/>
            <p:nvPr/>
          </p:nvSpPr>
          <p:spPr>
            <a:xfrm flipH="false" flipV="false" rot="0">
              <a:off x="0" y="0"/>
              <a:ext cx="25425019" cy="6166485"/>
            </a:xfrm>
            <a:custGeom>
              <a:avLst/>
              <a:gdLst/>
              <a:ahLst/>
              <a:cxnLst/>
              <a:rect r="r" b="b" t="t" l="l"/>
              <a:pathLst>
                <a:path h="6166485" w="25425019">
                  <a:moveTo>
                    <a:pt x="0" y="0"/>
                  </a:moveTo>
                  <a:lnTo>
                    <a:pt x="25425019" y="0"/>
                  </a:lnTo>
                  <a:lnTo>
                    <a:pt x="25425019" y="6166485"/>
                  </a:lnTo>
                  <a:lnTo>
                    <a:pt x="0" y="6166485"/>
                  </a:lnTo>
                  <a:close/>
                </a:path>
              </a:pathLst>
            </a:custGeom>
            <a:blipFill>
              <a:blip r:embed="rId2"/>
              <a:stretch>
                <a:fillRect l="0" t="-49319" r="0" b="-49319"/>
              </a:stretch>
            </a:blipFill>
          </p:spPr>
        </p:sp>
      </p:grpSp>
      <p:sp>
        <p:nvSpPr>
          <p:cNvPr name="Freeform 4" id="4"/>
          <p:cNvSpPr/>
          <p:nvPr/>
        </p:nvSpPr>
        <p:spPr>
          <a:xfrm flipH="false" flipV="false" rot="0">
            <a:off x="-157555" y="8095615"/>
            <a:ext cx="18700360" cy="2409527"/>
          </a:xfrm>
          <a:custGeom>
            <a:avLst/>
            <a:gdLst/>
            <a:ahLst/>
            <a:cxnLst/>
            <a:rect r="r" b="b" t="t" l="l"/>
            <a:pathLst>
              <a:path h="2409527" w="18700360">
                <a:moveTo>
                  <a:pt x="0" y="0"/>
                </a:moveTo>
                <a:lnTo>
                  <a:pt x="18700360" y="0"/>
                </a:lnTo>
                <a:lnTo>
                  <a:pt x="18700360" y="2409527"/>
                </a:lnTo>
                <a:lnTo>
                  <a:pt x="0" y="2409527"/>
                </a:lnTo>
                <a:lnTo>
                  <a:pt x="0" y="0"/>
                </a:lnTo>
                <a:close/>
              </a:path>
            </a:pathLst>
          </a:custGeom>
          <a:blipFill>
            <a:blip r:embed="rId3">
              <a:extLst>
                <a:ext uri="{96DAC541-7B7A-43D3-8B79-37D633B846F1}">
                  <asvg:svgBlip xmlns:asvg="http://schemas.microsoft.com/office/drawing/2016/SVG/main" r:embed="rId4"/>
                </a:ext>
              </a:extLst>
            </a:blip>
            <a:stretch>
              <a:fillRect l="-11" t="0" r="-11" b="0"/>
            </a:stretch>
          </a:blipFill>
        </p:spPr>
      </p:sp>
      <p:sp>
        <p:nvSpPr>
          <p:cNvPr name="TextBox 5" id="5"/>
          <p:cNvSpPr txBox="true"/>
          <p:nvPr/>
        </p:nvSpPr>
        <p:spPr>
          <a:xfrm rot="0">
            <a:off x="708802" y="142875"/>
            <a:ext cx="16755632" cy="7041743"/>
          </a:xfrm>
          <a:prstGeom prst="rect">
            <a:avLst/>
          </a:prstGeom>
        </p:spPr>
        <p:txBody>
          <a:bodyPr anchor="t" rtlCol="false" tIns="0" lIns="0" bIns="0" rIns="0">
            <a:spAutoFit/>
          </a:bodyPr>
          <a:lstStyle/>
          <a:p>
            <a:pPr algn="ctr">
              <a:lnSpc>
                <a:spcPts val="26092"/>
              </a:lnSpc>
            </a:pPr>
            <a:r>
              <a:rPr lang="en-US" b="true" sz="18638" spc="-969">
                <a:solidFill>
                  <a:srgbClr val="CF240D"/>
                </a:solidFill>
                <a:latin typeface="Agrandir Bold"/>
                <a:ea typeface="Agrandir Bold"/>
                <a:cs typeface="Agrandir Bold"/>
                <a:sym typeface="Agrandir Bold"/>
              </a:rPr>
              <a:t>PORTFOLIO</a:t>
            </a:r>
          </a:p>
        </p:txBody>
      </p:sp>
      <p:sp>
        <p:nvSpPr>
          <p:cNvPr name="TextBox 6" id="6"/>
          <p:cNvSpPr txBox="true"/>
          <p:nvPr/>
        </p:nvSpPr>
        <p:spPr>
          <a:xfrm rot="0">
            <a:off x="1028700" y="8396268"/>
            <a:ext cx="6657105" cy="1439430"/>
          </a:xfrm>
          <a:prstGeom prst="rect">
            <a:avLst/>
          </a:prstGeom>
        </p:spPr>
        <p:txBody>
          <a:bodyPr anchor="t" rtlCol="false" tIns="0" lIns="0" bIns="0" rIns="0">
            <a:spAutoFit/>
          </a:bodyPr>
          <a:lstStyle/>
          <a:p>
            <a:pPr algn="l">
              <a:lnSpc>
                <a:spcPts val="7025"/>
              </a:lnSpc>
            </a:pPr>
            <a:r>
              <a:rPr lang="en-US" b="true" sz="5018" spc="-260">
                <a:solidFill>
                  <a:srgbClr val="F8F3E6"/>
                </a:solidFill>
                <a:latin typeface="Agrandir Bold"/>
                <a:ea typeface="Agrandir Bold"/>
                <a:cs typeface="Agrandir Bold"/>
                <a:sym typeface="Agrandir Bold"/>
              </a:rPr>
              <a:t>LEGROS BRYAN</a:t>
            </a:r>
          </a:p>
        </p:txBody>
      </p:sp>
      <p:sp>
        <p:nvSpPr>
          <p:cNvPr name="TextBox 7" id="7"/>
          <p:cNvSpPr txBox="true"/>
          <p:nvPr/>
        </p:nvSpPr>
        <p:spPr>
          <a:xfrm rot="0">
            <a:off x="1028700" y="9314789"/>
            <a:ext cx="7021102" cy="520910"/>
          </a:xfrm>
          <a:prstGeom prst="rect">
            <a:avLst/>
          </a:prstGeom>
        </p:spPr>
        <p:txBody>
          <a:bodyPr anchor="t" rtlCol="false" tIns="0" lIns="0" bIns="0" rIns="0">
            <a:spAutoFit/>
          </a:bodyPr>
          <a:lstStyle/>
          <a:p>
            <a:pPr algn="l">
              <a:lnSpc>
                <a:spcPts val="2656"/>
              </a:lnSpc>
            </a:pPr>
            <a:r>
              <a:rPr lang="en-US" b="true" sz="1897" spc="-15">
                <a:solidFill>
                  <a:srgbClr val="F8F3E6"/>
                </a:solidFill>
                <a:latin typeface="Agrandir Bold"/>
                <a:ea typeface="Agrandir Bold"/>
                <a:cs typeface="Agrandir Bold"/>
                <a:sym typeface="Agrandir Bold"/>
              </a:rPr>
              <a:t>自由职业翻译员</a:t>
            </a:r>
          </a:p>
        </p:txBody>
      </p:sp>
      <p:sp>
        <p:nvSpPr>
          <p:cNvPr name="TextBox 8" id="8"/>
          <p:cNvSpPr txBox="true"/>
          <p:nvPr/>
        </p:nvSpPr>
        <p:spPr>
          <a:xfrm rot="0">
            <a:off x="13160646" y="274598"/>
            <a:ext cx="4098654" cy="563766"/>
          </a:xfrm>
          <a:prstGeom prst="rect">
            <a:avLst/>
          </a:prstGeom>
        </p:spPr>
        <p:txBody>
          <a:bodyPr anchor="t" rtlCol="false" tIns="0" lIns="0" bIns="0" rIns="0">
            <a:spAutoFit/>
          </a:bodyPr>
          <a:lstStyle/>
          <a:p>
            <a:pPr algn="r">
              <a:lnSpc>
                <a:spcPts val="2795"/>
              </a:lnSpc>
            </a:pPr>
            <a:r>
              <a:rPr lang="en-US" sz="1998" spc="-103">
                <a:solidFill>
                  <a:srgbClr val="141313"/>
                </a:solidFill>
                <a:latin typeface="Agrandir"/>
                <a:ea typeface="Agrandir"/>
                <a:cs typeface="Agrandir"/>
                <a:sym typeface="Agrandir"/>
              </a:rPr>
              <a:t>2025年</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sp>
        <p:nvSpPr>
          <p:cNvPr name="Freeform 2" id="2"/>
          <p:cNvSpPr/>
          <p:nvPr/>
        </p:nvSpPr>
        <p:spPr>
          <a:xfrm flipH="false" flipV="false" rot="0">
            <a:off x="7312883" y="1033462"/>
            <a:ext cx="9951179" cy="753995"/>
          </a:xfrm>
          <a:custGeom>
            <a:avLst/>
            <a:gdLst/>
            <a:ahLst/>
            <a:cxnLst/>
            <a:rect r="r" b="b" t="t" l="l"/>
            <a:pathLst>
              <a:path h="753995" w="9951179">
                <a:moveTo>
                  <a:pt x="0" y="0"/>
                </a:moveTo>
                <a:lnTo>
                  <a:pt x="9951179" y="0"/>
                </a:lnTo>
                <a:lnTo>
                  <a:pt x="9951179" y="753995"/>
                </a:lnTo>
                <a:lnTo>
                  <a:pt x="0" y="753995"/>
                </a:lnTo>
                <a:lnTo>
                  <a:pt x="0" y="0"/>
                </a:lnTo>
                <a:close/>
              </a:path>
            </a:pathLst>
          </a:custGeom>
          <a:blipFill>
            <a:blip r:embed="rId2">
              <a:extLst>
                <a:ext uri="{96DAC541-7B7A-43D3-8B79-37D633B846F1}">
                  <asvg:svgBlip xmlns:asvg="http://schemas.microsoft.com/office/drawing/2016/SVG/main" r:embed="rId3"/>
                </a:ext>
              </a:extLst>
            </a:blip>
            <a:stretch>
              <a:fillRect l="0" t="-518" r="0" b="-518"/>
            </a:stretch>
          </a:blipFill>
        </p:spPr>
      </p:sp>
      <p:sp>
        <p:nvSpPr>
          <p:cNvPr name="Freeform 3" id="3"/>
          <p:cNvSpPr/>
          <p:nvPr/>
        </p:nvSpPr>
        <p:spPr>
          <a:xfrm flipH="false" flipV="false" rot="0">
            <a:off x="7312883" y="3913479"/>
            <a:ext cx="9951179" cy="753995"/>
          </a:xfrm>
          <a:custGeom>
            <a:avLst/>
            <a:gdLst/>
            <a:ahLst/>
            <a:cxnLst/>
            <a:rect r="r" b="b" t="t" l="l"/>
            <a:pathLst>
              <a:path h="753995" w="9951179">
                <a:moveTo>
                  <a:pt x="0" y="0"/>
                </a:moveTo>
                <a:lnTo>
                  <a:pt x="9951179" y="0"/>
                </a:lnTo>
                <a:lnTo>
                  <a:pt x="9951179" y="753995"/>
                </a:lnTo>
                <a:lnTo>
                  <a:pt x="0" y="753995"/>
                </a:lnTo>
                <a:lnTo>
                  <a:pt x="0" y="0"/>
                </a:lnTo>
                <a:close/>
              </a:path>
            </a:pathLst>
          </a:custGeom>
          <a:blipFill>
            <a:blip r:embed="rId2">
              <a:extLst>
                <a:ext uri="{96DAC541-7B7A-43D3-8B79-37D633B846F1}">
                  <asvg:svgBlip xmlns:asvg="http://schemas.microsoft.com/office/drawing/2016/SVG/main" r:embed="rId3"/>
                </a:ext>
              </a:extLst>
            </a:blip>
            <a:stretch>
              <a:fillRect l="0" t="-518" r="0" b="-518"/>
            </a:stretch>
          </a:blipFill>
        </p:spPr>
      </p:sp>
      <p:sp>
        <p:nvSpPr>
          <p:cNvPr name="Freeform 4" id="4"/>
          <p:cNvSpPr/>
          <p:nvPr/>
        </p:nvSpPr>
        <p:spPr>
          <a:xfrm flipH="false" flipV="false" rot="0">
            <a:off x="7312883" y="8511300"/>
            <a:ext cx="9951179" cy="753995"/>
          </a:xfrm>
          <a:custGeom>
            <a:avLst/>
            <a:gdLst/>
            <a:ahLst/>
            <a:cxnLst/>
            <a:rect r="r" b="b" t="t" l="l"/>
            <a:pathLst>
              <a:path h="753995" w="9951179">
                <a:moveTo>
                  <a:pt x="0" y="0"/>
                </a:moveTo>
                <a:lnTo>
                  <a:pt x="9951179" y="0"/>
                </a:lnTo>
                <a:lnTo>
                  <a:pt x="9951179" y="753995"/>
                </a:lnTo>
                <a:lnTo>
                  <a:pt x="0" y="753995"/>
                </a:lnTo>
                <a:lnTo>
                  <a:pt x="0" y="0"/>
                </a:lnTo>
                <a:close/>
              </a:path>
            </a:pathLst>
          </a:custGeom>
          <a:blipFill>
            <a:blip r:embed="rId2">
              <a:extLst>
                <a:ext uri="{96DAC541-7B7A-43D3-8B79-37D633B846F1}">
                  <asvg:svgBlip xmlns:asvg="http://schemas.microsoft.com/office/drawing/2016/SVG/main" r:embed="rId3"/>
                </a:ext>
              </a:extLst>
            </a:blip>
            <a:stretch>
              <a:fillRect l="0" t="-518" r="0" b="-518"/>
            </a:stretch>
          </a:blipFill>
        </p:spPr>
      </p:sp>
      <p:grpSp>
        <p:nvGrpSpPr>
          <p:cNvPr name="Group 5" id="5"/>
          <p:cNvGrpSpPr/>
          <p:nvPr/>
        </p:nvGrpSpPr>
        <p:grpSpPr>
          <a:xfrm rot="0">
            <a:off x="1028700" y="1028700"/>
            <a:ext cx="5277231" cy="6716649"/>
            <a:chOff x="0" y="0"/>
            <a:chExt cx="7036308" cy="8955532"/>
          </a:xfrm>
        </p:grpSpPr>
        <p:sp>
          <p:nvSpPr>
            <p:cNvPr name="Freeform 6" id="6"/>
            <p:cNvSpPr/>
            <p:nvPr/>
          </p:nvSpPr>
          <p:spPr>
            <a:xfrm flipH="false" flipV="false" rot="0">
              <a:off x="0" y="0"/>
              <a:ext cx="7036308" cy="8955532"/>
            </a:xfrm>
            <a:custGeom>
              <a:avLst/>
              <a:gdLst/>
              <a:ahLst/>
              <a:cxnLst/>
              <a:rect r="r" b="b" t="t" l="l"/>
              <a:pathLst>
                <a:path h="8955532" w="7036308">
                  <a:moveTo>
                    <a:pt x="0" y="0"/>
                  </a:moveTo>
                  <a:lnTo>
                    <a:pt x="7036308" y="0"/>
                  </a:lnTo>
                  <a:lnTo>
                    <a:pt x="7036308" y="8955532"/>
                  </a:lnTo>
                  <a:lnTo>
                    <a:pt x="0" y="8955532"/>
                  </a:lnTo>
                  <a:close/>
                </a:path>
              </a:pathLst>
            </a:custGeom>
            <a:blipFill>
              <a:blip r:embed="rId4"/>
              <a:stretch>
                <a:fillRect l="0" t="-2365" r="0" b="-2365"/>
              </a:stretch>
            </a:blipFill>
          </p:spPr>
        </p:sp>
      </p:grpSp>
      <p:grpSp>
        <p:nvGrpSpPr>
          <p:cNvPr name="Group 7" id="7"/>
          <p:cNvGrpSpPr/>
          <p:nvPr/>
        </p:nvGrpSpPr>
        <p:grpSpPr>
          <a:xfrm rot="0">
            <a:off x="12676857" y="8685300"/>
            <a:ext cx="451580" cy="451580"/>
            <a:chOff x="0" y="0"/>
            <a:chExt cx="602107" cy="602107"/>
          </a:xfrm>
        </p:grpSpPr>
        <p:sp>
          <p:nvSpPr>
            <p:cNvPr name="Freeform 8" id="8"/>
            <p:cNvSpPr/>
            <p:nvPr/>
          </p:nvSpPr>
          <p:spPr>
            <a:xfrm flipH="false" flipV="false" rot="0">
              <a:off x="0" y="0"/>
              <a:ext cx="602107" cy="602107"/>
            </a:xfrm>
            <a:custGeom>
              <a:avLst/>
              <a:gdLst/>
              <a:ahLst/>
              <a:cxnLst/>
              <a:rect r="r" b="b" t="t" l="l"/>
              <a:pathLst>
                <a:path h="602107" w="602107">
                  <a:moveTo>
                    <a:pt x="0" y="0"/>
                  </a:moveTo>
                  <a:lnTo>
                    <a:pt x="602107" y="0"/>
                  </a:lnTo>
                  <a:lnTo>
                    <a:pt x="602107" y="602107"/>
                  </a:lnTo>
                  <a:lnTo>
                    <a:pt x="0" y="602107"/>
                  </a:lnTo>
                  <a:lnTo>
                    <a:pt x="0" y="0"/>
                  </a:lnTo>
                  <a:close/>
                </a:path>
              </a:pathLst>
            </a:custGeom>
            <a:blipFill>
              <a:blip r:embed="rId5"/>
              <a:stretch>
                <a:fillRect l="0" t="0" r="0" b="0"/>
              </a:stretch>
            </a:blipFill>
          </p:spPr>
        </p:sp>
      </p:grpSp>
      <p:grpSp>
        <p:nvGrpSpPr>
          <p:cNvPr name="Group 9" id="9"/>
          <p:cNvGrpSpPr/>
          <p:nvPr/>
        </p:nvGrpSpPr>
        <p:grpSpPr>
          <a:xfrm rot="0">
            <a:off x="15192598" y="8639674"/>
            <a:ext cx="497205" cy="497205"/>
            <a:chOff x="0" y="0"/>
            <a:chExt cx="662940" cy="662940"/>
          </a:xfrm>
        </p:grpSpPr>
        <p:sp>
          <p:nvSpPr>
            <p:cNvPr name="Freeform 10" id="10"/>
            <p:cNvSpPr/>
            <p:nvPr/>
          </p:nvSpPr>
          <p:spPr>
            <a:xfrm flipH="false" flipV="false" rot="0">
              <a:off x="0" y="0"/>
              <a:ext cx="662940" cy="662940"/>
            </a:xfrm>
            <a:custGeom>
              <a:avLst/>
              <a:gdLst/>
              <a:ahLst/>
              <a:cxnLst/>
              <a:rect r="r" b="b" t="t" l="l"/>
              <a:pathLst>
                <a:path h="662940" w="662940">
                  <a:moveTo>
                    <a:pt x="0" y="0"/>
                  </a:moveTo>
                  <a:lnTo>
                    <a:pt x="662940" y="0"/>
                  </a:lnTo>
                  <a:lnTo>
                    <a:pt x="662940" y="662940"/>
                  </a:lnTo>
                  <a:lnTo>
                    <a:pt x="0" y="662940"/>
                  </a:lnTo>
                  <a:lnTo>
                    <a:pt x="0" y="0"/>
                  </a:lnTo>
                  <a:close/>
                </a:path>
              </a:pathLst>
            </a:custGeom>
            <a:blipFill>
              <a:blip r:embed="rId6"/>
              <a:stretch>
                <a:fillRect l="0" t="0" r="0" b="0"/>
              </a:stretch>
            </a:blipFill>
          </p:spPr>
        </p:sp>
      </p:grpSp>
      <p:sp>
        <p:nvSpPr>
          <p:cNvPr name="TextBox 11" id="11"/>
          <p:cNvSpPr txBox="true"/>
          <p:nvPr/>
        </p:nvSpPr>
        <p:spPr>
          <a:xfrm rot="0">
            <a:off x="14120390" y="8535113"/>
            <a:ext cx="3138910" cy="482639"/>
          </a:xfrm>
          <a:prstGeom prst="rect">
            <a:avLst/>
          </a:prstGeom>
        </p:spPr>
        <p:txBody>
          <a:bodyPr anchor="t" rtlCol="false" tIns="0" lIns="0" bIns="0" rIns="0">
            <a:spAutoFit/>
          </a:bodyPr>
          <a:lstStyle/>
          <a:p>
            <a:pPr algn="r">
              <a:lnSpc>
                <a:spcPts val="2795"/>
              </a:lnSpc>
            </a:pPr>
            <a:r>
              <a:rPr lang="en-US" b="true" sz="1998" spc="-103">
                <a:solidFill>
                  <a:srgbClr val="141313"/>
                </a:solidFill>
                <a:latin typeface="Gotham Bold"/>
                <a:ea typeface="Gotham Bold"/>
                <a:cs typeface="Gotham Bold"/>
                <a:sym typeface="Gotham Bold"/>
              </a:rPr>
              <a:t>@bryan_ls_</a:t>
            </a:r>
          </a:p>
        </p:txBody>
      </p:sp>
      <p:sp>
        <p:nvSpPr>
          <p:cNvPr name="TextBox 12" id="12"/>
          <p:cNvSpPr txBox="true"/>
          <p:nvPr/>
        </p:nvSpPr>
        <p:spPr>
          <a:xfrm rot="0">
            <a:off x="7543437" y="8479189"/>
            <a:ext cx="5359210" cy="759028"/>
          </a:xfrm>
          <a:prstGeom prst="rect">
            <a:avLst/>
          </a:prstGeom>
        </p:spPr>
        <p:txBody>
          <a:bodyPr anchor="t" rtlCol="false" tIns="0" lIns="0" bIns="0" rIns="0">
            <a:spAutoFit/>
          </a:bodyPr>
          <a:lstStyle/>
          <a:p>
            <a:pPr algn="just">
              <a:lnSpc>
                <a:spcPts val="2795"/>
              </a:lnSpc>
            </a:pPr>
            <a:r>
              <a:rPr lang="en-US" b="true" sz="1998" spc="-103">
                <a:solidFill>
                  <a:srgbClr val="141313"/>
                </a:solidFill>
                <a:latin typeface="Gotham Bold"/>
                <a:ea typeface="Gotham Bold"/>
                <a:cs typeface="Gotham Bold"/>
                <a:sym typeface="Gotham Bold"/>
              </a:rPr>
              <a:t>https://www.linkedin.com/me?trk=p_mwlite_feed-secondary_nav</a:t>
            </a:r>
          </a:p>
        </p:txBody>
      </p:sp>
      <p:sp>
        <p:nvSpPr>
          <p:cNvPr name="TextBox 13" id="13"/>
          <p:cNvSpPr txBox="true"/>
          <p:nvPr/>
        </p:nvSpPr>
        <p:spPr>
          <a:xfrm rot="0">
            <a:off x="14125152" y="7193172"/>
            <a:ext cx="3138910" cy="759079"/>
          </a:xfrm>
          <a:prstGeom prst="rect">
            <a:avLst/>
          </a:prstGeom>
        </p:spPr>
        <p:txBody>
          <a:bodyPr anchor="t" rtlCol="false" tIns="0" lIns="0" bIns="0" rIns="0">
            <a:spAutoFit/>
          </a:bodyPr>
          <a:lstStyle/>
          <a:p>
            <a:pPr algn="r">
              <a:lnSpc>
                <a:spcPts val="2795"/>
              </a:lnSpc>
            </a:pPr>
            <a:r>
              <a:rPr lang="en-US" sz="1998" spc="-101">
                <a:solidFill>
                  <a:srgbClr val="141313"/>
                </a:solidFill>
                <a:latin typeface="Gotham"/>
                <a:ea typeface="Gotham"/>
                <a:cs typeface="Gotham"/>
                <a:sym typeface="Gotham"/>
              </a:rPr>
              <a:t>自2021年6月至2021年12月</a:t>
            </a:r>
          </a:p>
          <a:p>
            <a:pPr algn="r">
              <a:lnSpc>
                <a:spcPts val="2795"/>
              </a:lnSpc>
            </a:pPr>
          </a:p>
        </p:txBody>
      </p:sp>
      <p:sp>
        <p:nvSpPr>
          <p:cNvPr name="TextBox 14" id="14"/>
          <p:cNvSpPr txBox="true"/>
          <p:nvPr/>
        </p:nvSpPr>
        <p:spPr>
          <a:xfrm rot="0">
            <a:off x="7317646" y="7475249"/>
            <a:ext cx="3138910" cy="406603"/>
          </a:xfrm>
          <a:prstGeom prst="rect">
            <a:avLst/>
          </a:prstGeom>
        </p:spPr>
        <p:txBody>
          <a:bodyPr anchor="t" rtlCol="false" tIns="0" lIns="0" bIns="0" rIns="0">
            <a:spAutoFit/>
          </a:bodyPr>
          <a:lstStyle/>
          <a:p>
            <a:pPr algn="just">
              <a:lnSpc>
                <a:spcPts val="2795"/>
              </a:lnSpc>
            </a:pPr>
            <a:r>
              <a:rPr lang="en-US" sz="1998" spc="-103">
                <a:solidFill>
                  <a:srgbClr val="141313"/>
                </a:solidFill>
                <a:latin typeface="Gotham"/>
                <a:ea typeface="Gotham"/>
                <a:cs typeface="Gotham"/>
                <a:sym typeface="Gotham"/>
              </a:rPr>
              <a:t>Subway - Saran</a:t>
            </a:r>
          </a:p>
        </p:txBody>
      </p:sp>
      <p:sp>
        <p:nvSpPr>
          <p:cNvPr name="TextBox 15" id="15"/>
          <p:cNvSpPr txBox="true"/>
          <p:nvPr/>
        </p:nvSpPr>
        <p:spPr>
          <a:xfrm rot="0">
            <a:off x="7317646" y="6907442"/>
            <a:ext cx="3940627" cy="969898"/>
          </a:xfrm>
          <a:prstGeom prst="rect">
            <a:avLst/>
          </a:prstGeom>
        </p:spPr>
        <p:txBody>
          <a:bodyPr anchor="t" rtlCol="false" tIns="0" lIns="0" bIns="0" rIns="0">
            <a:spAutoFit/>
          </a:bodyPr>
          <a:lstStyle/>
          <a:p>
            <a:pPr algn="l">
              <a:lnSpc>
                <a:spcPts val="3498"/>
              </a:lnSpc>
            </a:pPr>
            <a:r>
              <a:rPr lang="en-US" b="true" sz="2499" spc="-159">
                <a:solidFill>
                  <a:srgbClr val="141313"/>
                </a:solidFill>
                <a:latin typeface="Gotham Bold"/>
                <a:ea typeface="Gotham Bold"/>
                <a:cs typeface="Gotham Bold"/>
                <a:sym typeface="Gotham Bold"/>
              </a:rPr>
              <a:t>销售员</a:t>
            </a:r>
          </a:p>
          <a:p>
            <a:pPr algn="l">
              <a:lnSpc>
                <a:spcPts val="3500"/>
              </a:lnSpc>
            </a:pPr>
          </a:p>
        </p:txBody>
      </p:sp>
      <p:sp>
        <p:nvSpPr>
          <p:cNvPr name="TextBox 16" id="16"/>
          <p:cNvSpPr txBox="true"/>
          <p:nvPr/>
        </p:nvSpPr>
        <p:spPr>
          <a:xfrm rot="0">
            <a:off x="14125152" y="6251211"/>
            <a:ext cx="3138910" cy="459218"/>
          </a:xfrm>
          <a:prstGeom prst="rect">
            <a:avLst/>
          </a:prstGeom>
        </p:spPr>
        <p:txBody>
          <a:bodyPr anchor="t" rtlCol="false" tIns="0" lIns="0" bIns="0" rIns="0">
            <a:spAutoFit/>
          </a:bodyPr>
          <a:lstStyle/>
          <a:p>
            <a:pPr algn="r">
              <a:lnSpc>
                <a:spcPts val="2795"/>
              </a:lnSpc>
            </a:pPr>
            <a:r>
              <a:rPr lang="en-US" sz="1998" spc="-103">
                <a:solidFill>
                  <a:srgbClr val="141313"/>
                </a:solidFill>
                <a:latin typeface="Gotham"/>
                <a:ea typeface="Gotham"/>
                <a:cs typeface="Gotham"/>
                <a:sym typeface="Gotham"/>
              </a:rPr>
              <a:t>自2022年1月至2024年1月</a:t>
            </a:r>
          </a:p>
        </p:txBody>
      </p:sp>
      <p:sp>
        <p:nvSpPr>
          <p:cNvPr name="TextBox 17" id="17"/>
          <p:cNvSpPr txBox="true"/>
          <p:nvPr/>
        </p:nvSpPr>
        <p:spPr>
          <a:xfrm rot="0">
            <a:off x="7317646" y="6486715"/>
            <a:ext cx="4970827" cy="406603"/>
          </a:xfrm>
          <a:prstGeom prst="rect">
            <a:avLst/>
          </a:prstGeom>
        </p:spPr>
        <p:txBody>
          <a:bodyPr anchor="t" rtlCol="false" tIns="0" lIns="0" bIns="0" rIns="0">
            <a:spAutoFit/>
          </a:bodyPr>
          <a:lstStyle/>
          <a:p>
            <a:pPr algn="just">
              <a:lnSpc>
                <a:spcPts val="2795"/>
              </a:lnSpc>
            </a:pPr>
            <a:r>
              <a:rPr lang="en-US" sz="1998" spc="-103">
                <a:solidFill>
                  <a:srgbClr val="141313"/>
                </a:solidFill>
                <a:latin typeface="Gotham"/>
                <a:ea typeface="Gotham"/>
                <a:cs typeface="Gotham"/>
                <a:sym typeface="Gotham"/>
              </a:rPr>
              <a:t>葡萄牙Teleperformance公司 - 里斯本</a:t>
            </a:r>
          </a:p>
        </p:txBody>
      </p:sp>
      <p:sp>
        <p:nvSpPr>
          <p:cNvPr name="TextBox 18" id="18"/>
          <p:cNvSpPr txBox="true"/>
          <p:nvPr/>
        </p:nvSpPr>
        <p:spPr>
          <a:xfrm rot="0">
            <a:off x="7317646" y="5892714"/>
            <a:ext cx="9941654" cy="604481"/>
          </a:xfrm>
          <a:prstGeom prst="rect">
            <a:avLst/>
          </a:prstGeom>
        </p:spPr>
        <p:txBody>
          <a:bodyPr anchor="t" rtlCol="false" tIns="0" lIns="0" bIns="0" rIns="0">
            <a:spAutoFit/>
          </a:bodyPr>
          <a:lstStyle/>
          <a:p>
            <a:pPr algn="l">
              <a:lnSpc>
                <a:spcPts val="3500"/>
              </a:lnSpc>
            </a:pPr>
            <a:r>
              <a:rPr lang="en-US" b="true" sz="2499" spc="-160">
                <a:solidFill>
                  <a:srgbClr val="141313"/>
                </a:solidFill>
                <a:latin typeface="Gotham Bold"/>
                <a:ea typeface="Gotham Bold"/>
                <a:cs typeface="Gotham Bold"/>
                <a:sym typeface="Gotham Bold"/>
              </a:rPr>
              <a:t>Meta/TikTok 翻译员</a:t>
            </a:r>
          </a:p>
        </p:txBody>
      </p:sp>
      <p:sp>
        <p:nvSpPr>
          <p:cNvPr name="TextBox 19" id="19"/>
          <p:cNvSpPr txBox="true"/>
          <p:nvPr/>
        </p:nvSpPr>
        <p:spPr>
          <a:xfrm rot="0">
            <a:off x="14115627" y="5309249"/>
            <a:ext cx="3138910" cy="459218"/>
          </a:xfrm>
          <a:prstGeom prst="rect">
            <a:avLst/>
          </a:prstGeom>
        </p:spPr>
        <p:txBody>
          <a:bodyPr anchor="t" rtlCol="false" tIns="0" lIns="0" bIns="0" rIns="0">
            <a:spAutoFit/>
          </a:bodyPr>
          <a:lstStyle/>
          <a:p>
            <a:pPr algn="r">
              <a:lnSpc>
                <a:spcPts val="2795"/>
              </a:lnSpc>
            </a:pPr>
            <a:r>
              <a:rPr lang="en-US" sz="1998" spc="-103">
                <a:solidFill>
                  <a:srgbClr val="141313"/>
                </a:solidFill>
                <a:latin typeface="Gotham"/>
                <a:ea typeface="Gotham"/>
                <a:cs typeface="Gotham"/>
                <a:sym typeface="Gotham"/>
              </a:rPr>
              <a:t>自2024年1月至2025年5月</a:t>
            </a:r>
          </a:p>
        </p:txBody>
      </p:sp>
      <p:sp>
        <p:nvSpPr>
          <p:cNvPr name="TextBox 20" id="20"/>
          <p:cNvSpPr txBox="true"/>
          <p:nvPr/>
        </p:nvSpPr>
        <p:spPr>
          <a:xfrm rot="0">
            <a:off x="7317646" y="5498181"/>
            <a:ext cx="3138910" cy="406603"/>
          </a:xfrm>
          <a:prstGeom prst="rect">
            <a:avLst/>
          </a:prstGeom>
        </p:spPr>
        <p:txBody>
          <a:bodyPr anchor="t" rtlCol="false" tIns="0" lIns="0" bIns="0" rIns="0">
            <a:spAutoFit/>
          </a:bodyPr>
          <a:lstStyle/>
          <a:p>
            <a:pPr algn="just">
              <a:lnSpc>
                <a:spcPts val="2795"/>
              </a:lnSpc>
            </a:pPr>
            <a:r>
              <a:rPr lang="en-US" sz="1998" spc="-103">
                <a:solidFill>
                  <a:srgbClr val="141313"/>
                </a:solidFill>
                <a:latin typeface="Gotham"/>
                <a:ea typeface="Gotham"/>
                <a:cs typeface="Gotham"/>
                <a:sym typeface="Gotham"/>
              </a:rPr>
              <a:t>Upwork</a:t>
            </a:r>
          </a:p>
        </p:txBody>
      </p:sp>
      <p:sp>
        <p:nvSpPr>
          <p:cNvPr name="TextBox 21" id="21"/>
          <p:cNvSpPr txBox="true"/>
          <p:nvPr/>
        </p:nvSpPr>
        <p:spPr>
          <a:xfrm rot="0">
            <a:off x="7317646" y="4904180"/>
            <a:ext cx="4234785" cy="557854"/>
          </a:xfrm>
          <a:prstGeom prst="rect">
            <a:avLst/>
          </a:prstGeom>
        </p:spPr>
        <p:txBody>
          <a:bodyPr anchor="t" rtlCol="false" tIns="0" lIns="0" bIns="0" rIns="0">
            <a:spAutoFit/>
          </a:bodyPr>
          <a:lstStyle/>
          <a:p>
            <a:pPr algn="l">
              <a:lnSpc>
                <a:spcPts val="3500"/>
              </a:lnSpc>
            </a:pPr>
            <a:r>
              <a:rPr lang="en-US" b="true" sz="2499" spc="-160">
                <a:solidFill>
                  <a:srgbClr val="141313"/>
                </a:solidFill>
                <a:latin typeface="Gotham Bold"/>
                <a:ea typeface="Gotham Bold"/>
                <a:cs typeface="Gotham Bold"/>
                <a:sym typeface="Gotham Bold"/>
              </a:rPr>
              <a:t>自由职业翻译员</a:t>
            </a:r>
          </a:p>
        </p:txBody>
      </p:sp>
      <p:sp>
        <p:nvSpPr>
          <p:cNvPr name="TextBox 22" id="22"/>
          <p:cNvSpPr txBox="true"/>
          <p:nvPr/>
        </p:nvSpPr>
        <p:spPr>
          <a:xfrm rot="0">
            <a:off x="7317646" y="4031204"/>
            <a:ext cx="4234785" cy="503872"/>
          </a:xfrm>
          <a:prstGeom prst="rect">
            <a:avLst/>
          </a:prstGeom>
        </p:spPr>
        <p:txBody>
          <a:bodyPr anchor="t" rtlCol="false" tIns="0" lIns="0" bIns="0" rIns="0">
            <a:spAutoFit/>
          </a:bodyPr>
          <a:lstStyle/>
          <a:p>
            <a:pPr algn="l">
              <a:lnSpc>
                <a:spcPts val="2970"/>
              </a:lnSpc>
            </a:pPr>
            <a:r>
              <a:rPr lang="en-US" b="true" sz="3000" spc="-93">
                <a:solidFill>
                  <a:srgbClr val="141313"/>
                </a:solidFill>
                <a:latin typeface="Agrandir Bold"/>
                <a:ea typeface="Agrandir Bold"/>
                <a:cs typeface="Agrandir Bold"/>
                <a:sym typeface="Agrandir Bold"/>
              </a:rPr>
              <a:t>我的经验</a:t>
            </a:r>
          </a:p>
        </p:txBody>
      </p:sp>
      <p:sp>
        <p:nvSpPr>
          <p:cNvPr name="TextBox 23" id="23"/>
          <p:cNvSpPr txBox="true"/>
          <p:nvPr/>
        </p:nvSpPr>
        <p:spPr>
          <a:xfrm rot="0">
            <a:off x="7322408" y="1949221"/>
            <a:ext cx="9941654" cy="1630883"/>
          </a:xfrm>
          <a:prstGeom prst="rect">
            <a:avLst/>
          </a:prstGeom>
        </p:spPr>
        <p:txBody>
          <a:bodyPr anchor="t" rtlCol="false" tIns="0" lIns="0" bIns="0" rIns="0">
            <a:spAutoFit/>
          </a:bodyPr>
          <a:lstStyle/>
          <a:p>
            <a:pPr algn="just">
              <a:lnSpc>
                <a:spcPts val="2514"/>
              </a:lnSpc>
            </a:pPr>
            <a:r>
              <a:rPr lang="en-US" sz="1797" spc="-89">
                <a:solidFill>
                  <a:srgbClr val="141313"/>
                </a:solidFill>
                <a:latin typeface="Gotham"/>
                <a:ea typeface="Gotham"/>
                <a:cs typeface="Gotham"/>
                <a:sym typeface="Gotham"/>
              </a:rPr>
              <a:t>我叫Bryan Legros，是一名自由职业翻译员，热爱语言、沟通以及国际市场营销。拥有应用外语学位，我在市场营销和经济翻译方面积累了丰富经验，尤其是在里斯本的Teleperformance Portugal公司工作两年期间。</a:t>
            </a:r>
          </a:p>
          <a:p>
            <a:pPr algn="just">
              <a:lnSpc>
                <a:spcPts val="2514"/>
              </a:lnSpc>
            </a:pPr>
            <a:r>
              <a:rPr lang="en-US" sz="1797" spc="-89">
                <a:solidFill>
                  <a:srgbClr val="141313"/>
                </a:solidFill>
                <a:latin typeface="Gotham"/>
                <a:ea typeface="Gotham"/>
                <a:cs typeface="Gotham"/>
                <a:sym typeface="Gotham"/>
              </a:rPr>
              <a:t>我严谨好学、注重结果，致力于提供忠实、自然且完美契合目标受众的翻译作品。</a:t>
            </a:r>
          </a:p>
          <a:p>
            <a:pPr algn="just">
              <a:lnSpc>
                <a:spcPts val="2515"/>
              </a:lnSpc>
            </a:pPr>
          </a:p>
        </p:txBody>
      </p:sp>
      <p:sp>
        <p:nvSpPr>
          <p:cNvPr name="TextBox 24" id="24"/>
          <p:cNvSpPr txBox="true"/>
          <p:nvPr/>
        </p:nvSpPr>
        <p:spPr>
          <a:xfrm rot="0">
            <a:off x="7317646" y="1151188"/>
            <a:ext cx="4234785" cy="875348"/>
          </a:xfrm>
          <a:prstGeom prst="rect">
            <a:avLst/>
          </a:prstGeom>
        </p:spPr>
        <p:txBody>
          <a:bodyPr anchor="t" rtlCol="false" tIns="0" lIns="0" bIns="0" rIns="0">
            <a:spAutoFit/>
          </a:bodyPr>
          <a:lstStyle/>
          <a:p>
            <a:pPr algn="l">
              <a:lnSpc>
                <a:spcPts val="2970"/>
              </a:lnSpc>
            </a:pPr>
            <a:r>
              <a:rPr lang="en-US" b="true" sz="3000" spc="-93">
                <a:solidFill>
                  <a:srgbClr val="141313"/>
                </a:solidFill>
                <a:latin typeface="Agrandir Bold"/>
                <a:ea typeface="Agrandir Bold"/>
                <a:cs typeface="Agrandir Bold"/>
                <a:sym typeface="Agrandir Bold"/>
              </a:rPr>
              <a:t>我的简介</a:t>
            </a:r>
          </a:p>
          <a:p>
            <a:pPr algn="l">
              <a:lnSpc>
                <a:spcPts val="2970"/>
              </a:lnSpc>
            </a:pPr>
          </a:p>
        </p:txBody>
      </p:sp>
      <p:sp>
        <p:nvSpPr>
          <p:cNvPr name="TextBox 25" id="25"/>
          <p:cNvSpPr txBox="true"/>
          <p:nvPr/>
        </p:nvSpPr>
        <p:spPr>
          <a:xfrm rot="0">
            <a:off x="1028700" y="8102816"/>
            <a:ext cx="3750189" cy="1298737"/>
          </a:xfrm>
          <a:prstGeom prst="rect">
            <a:avLst/>
          </a:prstGeom>
        </p:spPr>
        <p:txBody>
          <a:bodyPr anchor="t" rtlCol="false" tIns="0" lIns="0" bIns="0" rIns="0">
            <a:spAutoFit/>
          </a:bodyPr>
          <a:lstStyle/>
          <a:p>
            <a:pPr algn="l">
              <a:lnSpc>
                <a:spcPts val="4011"/>
              </a:lnSpc>
            </a:pPr>
            <a:r>
              <a:rPr lang="en-US" b="true" sz="4053" spc="-125">
                <a:solidFill>
                  <a:srgbClr val="CF240D"/>
                </a:solidFill>
                <a:latin typeface="Agrandir Bold"/>
                <a:ea typeface="Agrandir Bold"/>
                <a:cs typeface="Agrandir Bold"/>
                <a:sym typeface="Agrandir Bold"/>
              </a:rPr>
              <a:t>LEGROS Bryan</a:t>
            </a:r>
          </a:p>
        </p:txBody>
      </p:sp>
    </p:spTree>
  </p:cSld>
  <p:clrMapOvr>
    <a:masterClrMapping/>
  </p:clrMapOvr>
  <p:transition spd="fast">
    <p:fade/>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sp>
        <p:nvSpPr>
          <p:cNvPr name="TextBox 2" id="2"/>
          <p:cNvSpPr txBox="true"/>
          <p:nvPr/>
        </p:nvSpPr>
        <p:spPr>
          <a:xfrm rot="0">
            <a:off x="10348635" y="2964829"/>
            <a:ext cx="6910665" cy="3202508"/>
          </a:xfrm>
          <a:prstGeom prst="rect">
            <a:avLst/>
          </a:prstGeom>
        </p:spPr>
        <p:txBody>
          <a:bodyPr anchor="t" rtlCol="false" tIns="0" lIns="0" bIns="0" rIns="0">
            <a:spAutoFit/>
          </a:bodyPr>
          <a:lstStyle/>
          <a:p>
            <a:pPr algn="just">
              <a:lnSpc>
                <a:spcPts val="2514"/>
              </a:lnSpc>
            </a:pPr>
            <a:r>
              <a:rPr lang="en-US" sz="1797" spc="-89">
                <a:solidFill>
                  <a:srgbClr val="141313"/>
                </a:solidFill>
                <a:latin typeface="Gotham"/>
                <a:ea typeface="Gotham"/>
                <a:cs typeface="Gotham"/>
                <a:sym typeface="Gotham"/>
              </a:rPr>
              <a:t>我获得了应用外语学士学位（LEA），主修英语、西班牙语和中文。</a:t>
            </a:r>
          </a:p>
          <a:p>
            <a:pPr algn="just">
              <a:lnSpc>
                <a:spcPts val="2514"/>
              </a:lnSpc>
            </a:pPr>
            <a:r>
              <a:rPr lang="en-US" sz="1797" spc="-89">
                <a:solidFill>
                  <a:srgbClr val="141313"/>
                </a:solidFill>
                <a:latin typeface="Gotham"/>
                <a:ea typeface="Gotham"/>
                <a:cs typeface="Gotham"/>
                <a:sym typeface="Gotham"/>
              </a:rPr>
              <a:t>这门课程不仅让我深化了英语和西班牙语的知识，也让我学习了一门新语言——中文，包括口语和书写能力。</a:t>
            </a:r>
          </a:p>
          <a:p>
            <a:pPr algn="just">
              <a:lnSpc>
                <a:spcPts val="2514"/>
              </a:lnSpc>
            </a:pPr>
            <a:r>
              <a:rPr lang="en-US" sz="1797" spc="-89">
                <a:solidFill>
                  <a:srgbClr val="141313"/>
                </a:solidFill>
                <a:latin typeface="Gotham"/>
                <a:ea typeface="Gotham"/>
                <a:cs typeface="Gotham"/>
                <a:sym typeface="Gotham"/>
              </a:rPr>
              <a:t>我还了解了英语国家、西班牙语国家和中国的文化。</a:t>
            </a:r>
          </a:p>
          <a:p>
            <a:pPr algn="just">
              <a:lnSpc>
                <a:spcPts val="2514"/>
              </a:lnSpc>
            </a:pPr>
            <a:r>
              <a:rPr lang="en-US" sz="1797" spc="-89">
                <a:solidFill>
                  <a:srgbClr val="141313"/>
                </a:solidFill>
                <a:latin typeface="Gotham"/>
                <a:ea typeface="Gotham"/>
                <a:cs typeface="Gotham"/>
                <a:sym typeface="Gotham"/>
              </a:rPr>
              <a:t>然而，对英国和法国新闻媒体的研究，尤其对我目前从事的工作帮助巨大。</a:t>
            </a:r>
          </a:p>
          <a:p>
            <a:pPr algn="just">
              <a:lnSpc>
                <a:spcPts val="2514"/>
              </a:lnSpc>
            </a:pPr>
            <a:r>
              <a:rPr lang="en-US" sz="1797" spc="-89">
                <a:solidFill>
                  <a:srgbClr val="141313"/>
                </a:solidFill>
                <a:latin typeface="Gotham"/>
                <a:ea typeface="Gotham"/>
                <a:cs typeface="Gotham"/>
                <a:sym typeface="Gotham"/>
              </a:rPr>
              <a:t>它让我掌握了多项关键技能，如谈判、撰写文章以及联系他人获取信息。</a:t>
            </a:r>
          </a:p>
          <a:p>
            <a:pPr algn="just">
              <a:lnSpc>
                <a:spcPts val="2515"/>
              </a:lnSpc>
            </a:pPr>
            <a:r>
              <a:rPr lang="en-US" sz="1797" spc="-89">
                <a:solidFill>
                  <a:srgbClr val="141313"/>
                </a:solidFill>
                <a:latin typeface="Gotham"/>
                <a:ea typeface="Gotham"/>
                <a:cs typeface="Gotham"/>
                <a:sym typeface="Gotham"/>
              </a:rPr>
              <a:t>得益于我的学习背景，我是多语种使用者，几乎可以在世界任何地方与人沟通，这在当今社会是一个极大的优势。</a:t>
            </a:r>
          </a:p>
        </p:txBody>
      </p:sp>
      <p:sp>
        <p:nvSpPr>
          <p:cNvPr name="TextBox 3" id="3"/>
          <p:cNvSpPr txBox="true"/>
          <p:nvPr/>
        </p:nvSpPr>
        <p:spPr>
          <a:xfrm rot="0">
            <a:off x="12609940" y="2409215"/>
            <a:ext cx="6285714" cy="432594"/>
          </a:xfrm>
          <a:prstGeom prst="rect">
            <a:avLst/>
          </a:prstGeom>
        </p:spPr>
        <p:txBody>
          <a:bodyPr anchor="t" rtlCol="false" tIns="0" lIns="0" bIns="0" rIns="0">
            <a:spAutoFit/>
          </a:bodyPr>
          <a:lstStyle/>
          <a:p>
            <a:pPr algn="l">
              <a:lnSpc>
                <a:spcPts val="2800"/>
              </a:lnSpc>
            </a:pPr>
            <a:r>
              <a:rPr lang="en-US" b="true" sz="2000" spc="-128">
                <a:solidFill>
                  <a:srgbClr val="141313"/>
                </a:solidFill>
                <a:latin typeface="Gotham Bold"/>
                <a:ea typeface="Gotham Bold"/>
                <a:cs typeface="Gotham Bold"/>
                <a:sym typeface="Gotham Bold"/>
              </a:rPr>
              <a:t>应用外语学士学位</a:t>
            </a:r>
          </a:p>
        </p:txBody>
      </p:sp>
      <p:sp>
        <p:nvSpPr>
          <p:cNvPr name="TextBox 4" id="4"/>
          <p:cNvSpPr txBox="true"/>
          <p:nvPr/>
        </p:nvSpPr>
        <p:spPr>
          <a:xfrm rot="0">
            <a:off x="3906933" y="8424935"/>
            <a:ext cx="2171600" cy="373380"/>
          </a:xfrm>
          <a:prstGeom prst="rect">
            <a:avLst/>
          </a:prstGeom>
        </p:spPr>
        <p:txBody>
          <a:bodyPr anchor="t" rtlCol="false" tIns="0" lIns="0" bIns="0" rIns="0">
            <a:spAutoFit/>
          </a:bodyPr>
          <a:lstStyle/>
          <a:p>
            <a:pPr algn="l">
              <a:lnSpc>
                <a:spcPts val="2520"/>
              </a:lnSpc>
            </a:pPr>
            <a:r>
              <a:rPr lang="en-US" b="true" sz="1800" i="true" spc="-111">
                <a:solidFill>
                  <a:srgbClr val="141313"/>
                </a:solidFill>
                <a:latin typeface="Gotham Bold Italics"/>
                <a:ea typeface="Gotham Bold Italics"/>
                <a:cs typeface="Gotham Bold Italics"/>
                <a:sym typeface="Gotham Bold Italics"/>
              </a:rPr>
              <a:t>自2018年至2021年</a:t>
            </a:r>
          </a:p>
        </p:txBody>
      </p:sp>
      <p:sp>
        <p:nvSpPr>
          <p:cNvPr name="TextBox 5" id="5"/>
          <p:cNvSpPr txBox="true"/>
          <p:nvPr/>
        </p:nvSpPr>
        <p:spPr>
          <a:xfrm rot="0">
            <a:off x="3010716" y="7776132"/>
            <a:ext cx="5560968" cy="373380"/>
          </a:xfrm>
          <a:prstGeom prst="rect">
            <a:avLst/>
          </a:prstGeom>
        </p:spPr>
        <p:txBody>
          <a:bodyPr anchor="t" rtlCol="false" tIns="0" lIns="0" bIns="0" rIns="0">
            <a:spAutoFit/>
          </a:bodyPr>
          <a:lstStyle/>
          <a:p>
            <a:pPr algn="l">
              <a:lnSpc>
                <a:spcPts val="2520"/>
              </a:lnSpc>
            </a:pPr>
            <a:r>
              <a:rPr lang="en-US" b="true" sz="1800" i="true" spc="-111">
                <a:solidFill>
                  <a:srgbClr val="141313"/>
                </a:solidFill>
                <a:latin typeface="Gotham Bold Italics"/>
                <a:ea typeface="Gotham Bold Italics"/>
                <a:cs typeface="Gotham Bold Italics"/>
                <a:sym typeface="Gotham Bold Italics"/>
              </a:rPr>
              <a:t>法国图尔市弗朗索瓦·拉布雷大学</a:t>
            </a:r>
          </a:p>
        </p:txBody>
      </p:sp>
      <p:sp>
        <p:nvSpPr>
          <p:cNvPr name="TextBox 6" id="6"/>
          <p:cNvSpPr txBox="true"/>
          <p:nvPr/>
        </p:nvSpPr>
        <p:spPr>
          <a:xfrm rot="0">
            <a:off x="1028700" y="892969"/>
            <a:ext cx="3964033" cy="610051"/>
          </a:xfrm>
          <a:prstGeom prst="rect">
            <a:avLst/>
          </a:prstGeom>
        </p:spPr>
        <p:txBody>
          <a:bodyPr anchor="t" rtlCol="false" tIns="0" lIns="0" bIns="0" rIns="0">
            <a:spAutoFit/>
          </a:bodyPr>
          <a:lstStyle/>
          <a:p>
            <a:pPr algn="l">
              <a:lnSpc>
                <a:spcPts val="3464"/>
              </a:lnSpc>
            </a:pPr>
            <a:r>
              <a:rPr lang="en-US" b="true" sz="3499" spc="-106">
                <a:solidFill>
                  <a:srgbClr val="141313"/>
                </a:solidFill>
                <a:latin typeface="Agrandir Bold"/>
                <a:ea typeface="Agrandir Bold"/>
                <a:cs typeface="Agrandir Bold"/>
                <a:sym typeface="Agrandir Bold"/>
              </a:rPr>
              <a:t>教育</a:t>
            </a:r>
          </a:p>
        </p:txBody>
      </p:sp>
      <p:grpSp>
        <p:nvGrpSpPr>
          <p:cNvPr name="Group 7" id="7"/>
          <p:cNvGrpSpPr/>
          <p:nvPr/>
        </p:nvGrpSpPr>
        <p:grpSpPr>
          <a:xfrm rot="0">
            <a:off x="1028700" y="2540184"/>
            <a:ext cx="7859649" cy="4960525"/>
            <a:chOff x="0" y="0"/>
            <a:chExt cx="10479532" cy="6614033"/>
          </a:xfrm>
        </p:grpSpPr>
        <p:sp>
          <p:nvSpPr>
            <p:cNvPr name="Freeform 8" id="8"/>
            <p:cNvSpPr/>
            <p:nvPr/>
          </p:nvSpPr>
          <p:spPr>
            <a:xfrm flipH="false" flipV="false" rot="0">
              <a:off x="0" y="0"/>
              <a:ext cx="10479532" cy="6614033"/>
            </a:xfrm>
            <a:custGeom>
              <a:avLst/>
              <a:gdLst/>
              <a:ahLst/>
              <a:cxnLst/>
              <a:rect r="r" b="b" t="t" l="l"/>
              <a:pathLst>
                <a:path h="6614033" w="10479532">
                  <a:moveTo>
                    <a:pt x="0" y="0"/>
                  </a:moveTo>
                  <a:lnTo>
                    <a:pt x="10479532" y="0"/>
                  </a:lnTo>
                  <a:lnTo>
                    <a:pt x="10479532" y="6614033"/>
                  </a:lnTo>
                  <a:lnTo>
                    <a:pt x="0" y="6614033"/>
                  </a:lnTo>
                  <a:close/>
                </a:path>
              </a:pathLst>
            </a:custGeom>
            <a:blipFill>
              <a:blip r:embed="rId2"/>
              <a:stretch>
                <a:fillRect l="-2594" t="0" r="-2594" b="0"/>
              </a:stretch>
            </a:blipFill>
          </p:spPr>
        </p:sp>
      </p:gr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sp>
        <p:nvSpPr>
          <p:cNvPr name="TextBox 2" id="2"/>
          <p:cNvSpPr txBox="true"/>
          <p:nvPr/>
        </p:nvSpPr>
        <p:spPr>
          <a:xfrm rot="0">
            <a:off x="11613746" y="2912542"/>
            <a:ext cx="5645554" cy="4145483"/>
          </a:xfrm>
          <a:prstGeom prst="rect">
            <a:avLst/>
          </a:prstGeom>
        </p:spPr>
        <p:txBody>
          <a:bodyPr anchor="t" rtlCol="false" tIns="0" lIns="0" bIns="0" rIns="0">
            <a:spAutoFit/>
          </a:bodyPr>
          <a:lstStyle/>
          <a:p>
            <a:pPr algn="just">
              <a:lnSpc>
                <a:spcPts val="2514"/>
              </a:lnSpc>
            </a:pPr>
            <a:r>
              <a:rPr lang="en-US" sz="1797" spc="-89">
                <a:solidFill>
                  <a:srgbClr val="141313"/>
                </a:solidFill>
                <a:latin typeface="Gotham"/>
                <a:ea typeface="Gotham"/>
                <a:cs typeface="Gotham"/>
                <a:sym typeface="Gotham"/>
              </a:rPr>
              <a:t>我在葡萄牙里斯本的 Teleperformance 公司担任多语种翻译员达两年时间。这段经历使我能够在一个对语言质量和数字平台理解要求极高的国际环境中不断成长。</a:t>
            </a:r>
          </a:p>
          <a:p>
            <a:pPr algn="just">
              <a:lnSpc>
                <a:spcPts val="2514"/>
              </a:lnSpc>
            </a:pPr>
          </a:p>
          <a:p>
            <a:pPr algn="just">
              <a:lnSpc>
                <a:spcPts val="2514"/>
              </a:lnSpc>
            </a:pPr>
            <a:r>
              <a:rPr lang="en-US" sz="1797" spc="-89">
                <a:solidFill>
                  <a:srgbClr val="141313"/>
                </a:solidFill>
                <a:latin typeface="Gotham"/>
                <a:ea typeface="Gotham"/>
                <a:cs typeface="Gotham"/>
                <a:sym typeface="Gotham"/>
              </a:rPr>
              <a:t>我的主要职责是翻译和本地化与 Facebook 和 TikTok 相关的问题报告，确保用户与技术支持团队之间沟通的清晰度。我还参与了广告活动的翻译工作，确保内容在法语、英语、西班牙语和葡萄牙语这四种语言中的流畅性和文化适配性。</a:t>
            </a:r>
          </a:p>
          <a:p>
            <a:pPr algn="just">
              <a:lnSpc>
                <a:spcPts val="2514"/>
              </a:lnSpc>
            </a:pPr>
          </a:p>
          <a:p>
            <a:pPr algn="just">
              <a:lnSpc>
                <a:spcPts val="2514"/>
              </a:lnSpc>
            </a:pPr>
            <a:r>
              <a:rPr lang="en-US" sz="1797" spc="-89">
                <a:solidFill>
                  <a:srgbClr val="141313"/>
                </a:solidFill>
                <a:latin typeface="Gotham"/>
                <a:ea typeface="Gotham"/>
                <a:cs typeface="Gotham"/>
                <a:sym typeface="Gotham"/>
              </a:rPr>
              <a:t>通过这项任务，我进一步提升了自己在技术术语、面向用户的写作以及市场营销翻译方面的技能，同时严格遵守项目团队和内部工具设定的时间要求。</a:t>
            </a:r>
          </a:p>
          <a:p>
            <a:pPr algn="just">
              <a:lnSpc>
                <a:spcPts val="2515"/>
              </a:lnSpc>
            </a:pPr>
          </a:p>
        </p:txBody>
      </p:sp>
      <p:sp>
        <p:nvSpPr>
          <p:cNvPr name="TextBox 3" id="3"/>
          <p:cNvSpPr txBox="true"/>
          <p:nvPr/>
        </p:nvSpPr>
        <p:spPr>
          <a:xfrm rot="0">
            <a:off x="13785346" y="2383578"/>
            <a:ext cx="3138910" cy="373380"/>
          </a:xfrm>
          <a:prstGeom prst="rect">
            <a:avLst/>
          </a:prstGeom>
        </p:spPr>
        <p:txBody>
          <a:bodyPr anchor="t" rtlCol="false" tIns="0" lIns="0" bIns="0" rIns="0">
            <a:spAutoFit/>
          </a:bodyPr>
          <a:lstStyle/>
          <a:p>
            <a:pPr algn="just">
              <a:lnSpc>
                <a:spcPts val="2520"/>
              </a:lnSpc>
            </a:pPr>
            <a:r>
              <a:rPr lang="en-US" sz="1800" i="true" spc="-93">
                <a:solidFill>
                  <a:srgbClr val="141313"/>
                </a:solidFill>
                <a:latin typeface="Gotham Italics"/>
                <a:ea typeface="Gotham Italics"/>
                <a:cs typeface="Gotham Italics"/>
                <a:sym typeface="Gotham Italics"/>
              </a:rPr>
              <a:t>: 自2022年至2024年</a:t>
            </a:r>
          </a:p>
        </p:txBody>
      </p:sp>
      <p:sp>
        <p:nvSpPr>
          <p:cNvPr name="TextBox 4" id="4"/>
          <p:cNvSpPr txBox="true"/>
          <p:nvPr/>
        </p:nvSpPr>
        <p:spPr>
          <a:xfrm rot="0">
            <a:off x="11613746" y="2383578"/>
            <a:ext cx="2171600" cy="373380"/>
          </a:xfrm>
          <a:prstGeom prst="rect">
            <a:avLst/>
          </a:prstGeom>
        </p:spPr>
        <p:txBody>
          <a:bodyPr anchor="t" rtlCol="false" tIns="0" lIns="0" bIns="0" rIns="0">
            <a:spAutoFit/>
          </a:bodyPr>
          <a:lstStyle/>
          <a:p>
            <a:pPr algn="l">
              <a:lnSpc>
                <a:spcPts val="2520"/>
              </a:lnSpc>
            </a:pPr>
            <a:r>
              <a:rPr lang="en-US" b="true" sz="1800" i="true" spc="-111">
                <a:solidFill>
                  <a:srgbClr val="141313"/>
                </a:solidFill>
                <a:latin typeface="Gotham Bold Italics"/>
                <a:ea typeface="Gotham Bold Italics"/>
                <a:cs typeface="Gotham Bold Italics"/>
                <a:sym typeface="Gotham Bold Italics"/>
              </a:rPr>
              <a:t>年</a:t>
            </a:r>
          </a:p>
        </p:txBody>
      </p:sp>
      <p:sp>
        <p:nvSpPr>
          <p:cNvPr name="TextBox 5" id="5"/>
          <p:cNvSpPr txBox="true"/>
          <p:nvPr/>
        </p:nvSpPr>
        <p:spPr>
          <a:xfrm rot="0">
            <a:off x="13785346" y="1962856"/>
            <a:ext cx="3138910" cy="373380"/>
          </a:xfrm>
          <a:prstGeom prst="rect">
            <a:avLst/>
          </a:prstGeom>
        </p:spPr>
        <p:txBody>
          <a:bodyPr anchor="t" rtlCol="false" tIns="0" lIns="0" bIns="0" rIns="0">
            <a:spAutoFit/>
          </a:bodyPr>
          <a:lstStyle/>
          <a:p>
            <a:pPr algn="just">
              <a:lnSpc>
                <a:spcPts val="2520"/>
              </a:lnSpc>
            </a:pPr>
            <a:r>
              <a:rPr lang="en-US" sz="1800" i="true" spc="-93">
                <a:solidFill>
                  <a:srgbClr val="141313"/>
                </a:solidFill>
                <a:latin typeface="Gotham Italics"/>
                <a:ea typeface="Gotham Italics"/>
                <a:cs typeface="Gotham Italics"/>
                <a:sym typeface="Gotham Italics"/>
              </a:rPr>
              <a:t>: 葡萄牙Teleperformance公司</a:t>
            </a:r>
          </a:p>
        </p:txBody>
      </p:sp>
      <p:sp>
        <p:nvSpPr>
          <p:cNvPr name="TextBox 6" id="6"/>
          <p:cNvSpPr txBox="true"/>
          <p:nvPr/>
        </p:nvSpPr>
        <p:spPr>
          <a:xfrm rot="0">
            <a:off x="11613746" y="2000956"/>
            <a:ext cx="2171600" cy="373380"/>
          </a:xfrm>
          <a:prstGeom prst="rect">
            <a:avLst/>
          </a:prstGeom>
        </p:spPr>
        <p:txBody>
          <a:bodyPr anchor="t" rtlCol="false" tIns="0" lIns="0" bIns="0" rIns="0">
            <a:spAutoFit/>
          </a:bodyPr>
          <a:lstStyle/>
          <a:p>
            <a:pPr algn="l">
              <a:lnSpc>
                <a:spcPts val="2520"/>
              </a:lnSpc>
            </a:pPr>
            <a:r>
              <a:rPr lang="en-US" b="true" sz="1800" i="true" spc="-111">
                <a:solidFill>
                  <a:srgbClr val="141313"/>
                </a:solidFill>
                <a:latin typeface="Gotham Bold Italics"/>
                <a:ea typeface="Gotham Bold Italics"/>
                <a:cs typeface="Gotham Bold Italics"/>
                <a:sym typeface="Gotham Bold Italics"/>
              </a:rPr>
              <a:t>公司</a:t>
            </a:r>
          </a:p>
        </p:txBody>
      </p:sp>
      <p:sp>
        <p:nvSpPr>
          <p:cNvPr name="TextBox 7" id="7"/>
          <p:cNvSpPr txBox="true"/>
          <p:nvPr/>
        </p:nvSpPr>
        <p:spPr>
          <a:xfrm rot="0">
            <a:off x="12454506" y="950119"/>
            <a:ext cx="3964033" cy="610051"/>
          </a:xfrm>
          <a:prstGeom prst="rect">
            <a:avLst/>
          </a:prstGeom>
        </p:spPr>
        <p:txBody>
          <a:bodyPr anchor="t" rtlCol="false" tIns="0" lIns="0" bIns="0" rIns="0">
            <a:spAutoFit/>
          </a:bodyPr>
          <a:lstStyle/>
          <a:p>
            <a:pPr algn="l">
              <a:lnSpc>
                <a:spcPts val="3464"/>
              </a:lnSpc>
            </a:pPr>
            <a:r>
              <a:rPr lang="en-US" b="true" sz="3499" spc="-106">
                <a:solidFill>
                  <a:srgbClr val="141313"/>
                </a:solidFill>
                <a:latin typeface="Agrandir Bold"/>
                <a:ea typeface="Agrandir Bold"/>
                <a:cs typeface="Agrandir Bold"/>
                <a:sym typeface="Agrandir Bold"/>
              </a:rPr>
              <a:t>翻译员</a:t>
            </a:r>
          </a:p>
        </p:txBody>
      </p:sp>
      <p:grpSp>
        <p:nvGrpSpPr>
          <p:cNvPr name="Group 8" id="8"/>
          <p:cNvGrpSpPr/>
          <p:nvPr/>
        </p:nvGrpSpPr>
        <p:grpSpPr>
          <a:xfrm rot="0">
            <a:off x="1028700" y="1028700"/>
            <a:ext cx="9587960" cy="8229600"/>
            <a:chOff x="0" y="0"/>
            <a:chExt cx="12783947" cy="10972800"/>
          </a:xfrm>
        </p:grpSpPr>
        <p:sp>
          <p:nvSpPr>
            <p:cNvPr name="Freeform 9" id="9"/>
            <p:cNvSpPr/>
            <p:nvPr/>
          </p:nvSpPr>
          <p:spPr>
            <a:xfrm flipH="false" flipV="false" rot="0">
              <a:off x="0" y="0"/>
              <a:ext cx="12783947" cy="10972800"/>
            </a:xfrm>
            <a:custGeom>
              <a:avLst/>
              <a:gdLst/>
              <a:ahLst/>
              <a:cxnLst/>
              <a:rect r="r" b="b" t="t" l="l"/>
              <a:pathLst>
                <a:path h="10972800" w="12783947">
                  <a:moveTo>
                    <a:pt x="0" y="0"/>
                  </a:moveTo>
                  <a:lnTo>
                    <a:pt x="12783947" y="0"/>
                  </a:lnTo>
                  <a:lnTo>
                    <a:pt x="12783947" y="10972800"/>
                  </a:lnTo>
                  <a:lnTo>
                    <a:pt x="0" y="10972800"/>
                  </a:lnTo>
                  <a:close/>
                </a:path>
              </a:pathLst>
            </a:custGeom>
            <a:blipFill>
              <a:blip r:embed="rId2"/>
              <a:stretch>
                <a:fillRect l="0" t="-8252" r="0" b="-8252"/>
              </a:stretch>
            </a:blipFill>
          </p:spPr>
        </p:sp>
      </p:gr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0" t="6909" r="0" b="17744"/>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0" t="7818" r="0" b="16835"/>
            <a:stretch>
              <a:fillRect/>
            </a:stretch>
          </p:blipFill>
          <p:spPr>
            <a:xfrm flipH="false" flipV="false">
              <a:off x="12255500" y="0"/>
              <a:ext cx="12128500" cy="13716000"/>
            </a:xfrm>
            <a:prstGeom prst="rect">
              <a:avLst/>
            </a:prstGeom>
          </p:spPr>
        </p:pic>
      </p:grpSp>
    </p:spTree>
  </p:cSld>
  <p:clrMapOvr>
    <a:masterClrMapping/>
  </p:clrMapOvr>
  <p:transition spd="fast">
    <p:fade/>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0" t="4787" r="0" b="19866"/>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5787" t="0" r="5787" b="0"/>
            <a:stretch>
              <a:fillRect/>
            </a:stretch>
          </p:blipFill>
          <p:spPr>
            <a:xfrm flipH="false" flipV="false">
              <a:off x="12255500" y="0"/>
              <a:ext cx="12128500" cy="13716000"/>
            </a:xfrm>
            <a:prstGeom prst="rect">
              <a:avLst/>
            </a:prstGeom>
          </p:spPr>
        </p:pic>
      </p:grpSp>
    </p:spTree>
  </p:cSld>
  <p:clrMapOvr>
    <a:masterClrMapping/>
  </p:clrMapOvr>
  <p:transition spd="fast">
    <p:fade/>
  </p:transition>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5787" t="0" r="5787" b="0"/>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5787" t="0" r="5787" b="0"/>
            <a:stretch>
              <a:fillRect/>
            </a:stretch>
          </p:blipFill>
          <p:spPr>
            <a:xfrm flipH="false" flipV="false">
              <a:off x="12255500" y="0"/>
              <a:ext cx="12128500" cy="13716000"/>
            </a:xfrm>
            <a:prstGeom prst="rect">
              <a:avLst/>
            </a:prstGeom>
          </p:spPr>
        </p:pic>
      </p:grpSp>
    </p:spTree>
  </p:cSld>
  <p:clrMapOvr>
    <a:masterClrMapping/>
  </p:clrMapOvr>
  <p:transition spd="fast">
    <p:fade/>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5787" t="0" r="5787" b="0"/>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5787" t="0" r="5787" b="0"/>
            <a:stretch>
              <a:fillRect/>
            </a:stretch>
          </p:blipFill>
          <p:spPr>
            <a:xfrm flipH="false" flipV="false">
              <a:off x="12255500" y="0"/>
              <a:ext cx="12128500" cy="13716000"/>
            </a:xfrm>
            <a:prstGeom prst="rect">
              <a:avLst/>
            </a:prstGeom>
          </p:spPr>
        </p:pic>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5787" t="0" r="5787" b="0"/>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5787" t="0" r="5787" b="0"/>
            <a:stretch>
              <a:fillRect/>
            </a:stretch>
          </p:blipFill>
          <p:spPr>
            <a:xfrm flipH="false" flipV="false">
              <a:off x="12255500" y="0"/>
              <a:ext cx="12128500" cy="13716000"/>
            </a:xfrm>
            <a:prstGeom prst="rect">
              <a:avLst/>
            </a:prstGeom>
          </p:spPr>
        </p:pic>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6072" t="0" r="5501" b="0"/>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0" t="5359" r="0" b="19294"/>
            <a:stretch>
              <a:fillRect/>
            </a:stretch>
          </p:blipFill>
          <p:spPr>
            <a:xfrm flipH="false" flipV="false">
              <a:off x="12255500" y="0"/>
              <a:ext cx="12128500" cy="13716000"/>
            </a:xfrm>
            <a:prstGeom prst="rect">
              <a:avLst/>
            </a:prstGeom>
          </p:spPr>
        </p:pic>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3072" t="0" r="8501" b="0"/>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0" t="2969" r="0" b="21685"/>
            <a:stretch>
              <a:fillRect/>
            </a:stretch>
          </p:blipFill>
          <p:spPr>
            <a:xfrm flipH="false" flipV="false">
              <a:off x="12255500" y="0"/>
              <a:ext cx="12128500" cy="13716000"/>
            </a:xfrm>
            <a:prstGeom prst="rect">
              <a:avLst/>
            </a:prstGeom>
          </p:spPr>
        </p:pic>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0" t="4295" r="0" b="20359"/>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0" t="3310" r="0" b="21344"/>
            <a:stretch>
              <a:fillRect/>
            </a:stretch>
          </p:blipFill>
          <p:spPr>
            <a:xfrm flipH="false" flipV="false">
              <a:off x="12255500" y="0"/>
              <a:ext cx="12128500" cy="13716000"/>
            </a:xfrm>
            <a:prstGeom prst="rect">
              <a:avLst/>
            </a:prstGeom>
          </p:spPr>
        </p:pic>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sp>
        <p:nvSpPr>
          <p:cNvPr name="Freeform 2" id="2"/>
          <p:cNvSpPr/>
          <p:nvPr/>
        </p:nvSpPr>
        <p:spPr>
          <a:xfrm flipH="false" flipV="false" rot="0">
            <a:off x="1023938" y="1028700"/>
            <a:ext cx="8032589" cy="1541328"/>
          </a:xfrm>
          <a:custGeom>
            <a:avLst/>
            <a:gdLst/>
            <a:ahLst/>
            <a:cxnLst/>
            <a:rect r="r" b="b" t="t" l="l"/>
            <a:pathLst>
              <a:path h="1541328" w="8032589">
                <a:moveTo>
                  <a:pt x="0" y="0"/>
                </a:moveTo>
                <a:lnTo>
                  <a:pt x="8032589" y="0"/>
                </a:lnTo>
                <a:lnTo>
                  <a:pt x="8032589" y="1541328"/>
                </a:lnTo>
                <a:lnTo>
                  <a:pt x="0" y="1541328"/>
                </a:lnTo>
                <a:lnTo>
                  <a:pt x="0" y="0"/>
                </a:lnTo>
                <a:close/>
              </a:path>
            </a:pathLst>
          </a:custGeom>
          <a:blipFill>
            <a:blip r:embed="rId2">
              <a:extLst>
                <a:ext uri="{96DAC541-7B7A-43D3-8B79-37D633B846F1}">
                  <asvg:svgBlip xmlns:asvg="http://schemas.microsoft.com/office/drawing/2016/SVG/main" r:embed="rId3"/>
                </a:ext>
              </a:extLst>
            </a:blip>
            <a:stretch>
              <a:fillRect l="0" t="-15" r="0" b="-15"/>
            </a:stretch>
          </a:blipFill>
        </p:spPr>
      </p:sp>
      <p:sp>
        <p:nvSpPr>
          <p:cNvPr name="TextBox 3" id="3"/>
          <p:cNvSpPr txBox="true"/>
          <p:nvPr/>
        </p:nvSpPr>
        <p:spPr>
          <a:xfrm rot="0">
            <a:off x="5040232" y="1839792"/>
            <a:ext cx="4011532" cy="406603"/>
          </a:xfrm>
          <a:prstGeom prst="rect">
            <a:avLst/>
          </a:prstGeom>
        </p:spPr>
        <p:txBody>
          <a:bodyPr anchor="t" rtlCol="false" tIns="0" lIns="0" bIns="0" rIns="0">
            <a:spAutoFit/>
          </a:bodyPr>
          <a:lstStyle/>
          <a:p>
            <a:pPr algn="r">
              <a:lnSpc>
                <a:spcPts val="2795"/>
              </a:lnSpc>
            </a:pPr>
            <a:r>
              <a:rPr lang="en-US" sz="1998" spc="-103">
                <a:solidFill>
                  <a:srgbClr val="141313"/>
                </a:solidFill>
                <a:latin typeface="Gotham"/>
                <a:ea typeface="Gotham"/>
                <a:cs typeface="Gotham"/>
                <a:sym typeface="Gotham"/>
              </a:rPr>
              <a:t>bltransmark@gmail.com</a:t>
            </a:r>
          </a:p>
        </p:txBody>
      </p:sp>
      <p:sp>
        <p:nvSpPr>
          <p:cNvPr name="TextBox 4" id="4"/>
          <p:cNvSpPr txBox="true"/>
          <p:nvPr/>
        </p:nvSpPr>
        <p:spPr>
          <a:xfrm rot="0">
            <a:off x="1055426" y="1839845"/>
            <a:ext cx="3138910" cy="406603"/>
          </a:xfrm>
          <a:prstGeom prst="rect">
            <a:avLst/>
          </a:prstGeom>
        </p:spPr>
        <p:txBody>
          <a:bodyPr anchor="t" rtlCol="false" tIns="0" lIns="0" bIns="0" rIns="0">
            <a:spAutoFit/>
          </a:bodyPr>
          <a:lstStyle/>
          <a:p>
            <a:pPr algn="just">
              <a:lnSpc>
                <a:spcPts val="2795"/>
              </a:lnSpc>
            </a:pPr>
            <a:r>
              <a:rPr lang="en-US" b="true" sz="1998" spc="-103">
                <a:solidFill>
                  <a:srgbClr val="141313"/>
                </a:solidFill>
                <a:latin typeface="Gotham Bold"/>
                <a:ea typeface="Gotham Bold"/>
                <a:cs typeface="Gotham Bold"/>
                <a:sym typeface="Gotham Bold"/>
              </a:rPr>
              <a:t>电子邮件</a:t>
            </a:r>
          </a:p>
        </p:txBody>
      </p:sp>
      <p:sp>
        <p:nvSpPr>
          <p:cNvPr name="TextBox 5" id="5"/>
          <p:cNvSpPr txBox="true"/>
          <p:nvPr/>
        </p:nvSpPr>
        <p:spPr>
          <a:xfrm rot="0">
            <a:off x="5040232" y="1052513"/>
            <a:ext cx="4011532" cy="406603"/>
          </a:xfrm>
          <a:prstGeom prst="rect">
            <a:avLst/>
          </a:prstGeom>
        </p:spPr>
        <p:txBody>
          <a:bodyPr anchor="t" rtlCol="false" tIns="0" lIns="0" bIns="0" rIns="0">
            <a:spAutoFit/>
          </a:bodyPr>
          <a:lstStyle/>
          <a:p>
            <a:pPr algn="r">
              <a:lnSpc>
                <a:spcPts val="2795"/>
              </a:lnSpc>
            </a:pPr>
            <a:r>
              <a:rPr lang="en-US" sz="1998" spc="-103">
                <a:solidFill>
                  <a:srgbClr val="141313"/>
                </a:solidFill>
                <a:latin typeface="Gotham"/>
                <a:ea typeface="Gotham"/>
                <a:cs typeface="Gotham"/>
                <a:sym typeface="Gotham"/>
              </a:rPr>
              <a:t>+262 6 93 45 05 02</a:t>
            </a:r>
          </a:p>
        </p:txBody>
      </p:sp>
      <p:sp>
        <p:nvSpPr>
          <p:cNvPr name="TextBox 6" id="6"/>
          <p:cNvSpPr txBox="true"/>
          <p:nvPr/>
        </p:nvSpPr>
        <p:spPr>
          <a:xfrm rot="0">
            <a:off x="1055426" y="1052513"/>
            <a:ext cx="3138910" cy="406603"/>
          </a:xfrm>
          <a:prstGeom prst="rect">
            <a:avLst/>
          </a:prstGeom>
        </p:spPr>
        <p:txBody>
          <a:bodyPr anchor="t" rtlCol="false" tIns="0" lIns="0" bIns="0" rIns="0">
            <a:spAutoFit/>
          </a:bodyPr>
          <a:lstStyle/>
          <a:p>
            <a:pPr algn="just">
              <a:lnSpc>
                <a:spcPts val="2795"/>
              </a:lnSpc>
            </a:pPr>
            <a:r>
              <a:rPr lang="en-US" b="true" sz="1998" spc="-103">
                <a:solidFill>
                  <a:srgbClr val="141313"/>
                </a:solidFill>
                <a:latin typeface="Gotham Bold"/>
                <a:ea typeface="Gotham Bold"/>
                <a:cs typeface="Gotham Bold"/>
                <a:sym typeface="Gotham Bold"/>
              </a:rPr>
              <a:t>电话号码</a:t>
            </a:r>
          </a:p>
        </p:txBody>
      </p:sp>
      <p:sp>
        <p:nvSpPr>
          <p:cNvPr name="TextBox 7" id="7"/>
          <p:cNvSpPr txBox="true"/>
          <p:nvPr/>
        </p:nvSpPr>
        <p:spPr>
          <a:xfrm rot="0">
            <a:off x="1028700" y="6747811"/>
            <a:ext cx="8023064" cy="2959319"/>
          </a:xfrm>
          <a:prstGeom prst="rect">
            <a:avLst/>
          </a:prstGeom>
        </p:spPr>
        <p:txBody>
          <a:bodyPr anchor="t" rtlCol="false" tIns="0" lIns="0" bIns="0" rIns="0">
            <a:spAutoFit/>
          </a:bodyPr>
          <a:lstStyle/>
          <a:p>
            <a:pPr algn="l">
              <a:lnSpc>
                <a:spcPts val="9981"/>
              </a:lnSpc>
            </a:pPr>
            <a:r>
              <a:rPr lang="en-US" b="true" sz="10849" spc="-564">
                <a:solidFill>
                  <a:srgbClr val="CF240D"/>
                </a:solidFill>
                <a:latin typeface="Agrandir Bold"/>
                <a:ea typeface="Agrandir Bold"/>
                <a:cs typeface="Agrandir Bold"/>
                <a:sym typeface="Agrandir Bold"/>
              </a:rPr>
              <a:t>WORK WITH ME!</a:t>
            </a:r>
          </a:p>
        </p:txBody>
      </p:sp>
      <p:grpSp>
        <p:nvGrpSpPr>
          <p:cNvPr name="Group 8" id="8"/>
          <p:cNvGrpSpPr/>
          <p:nvPr/>
        </p:nvGrpSpPr>
        <p:grpSpPr>
          <a:xfrm rot="0">
            <a:off x="9899489" y="1033463"/>
            <a:ext cx="7359777" cy="8673655"/>
            <a:chOff x="0" y="0"/>
            <a:chExt cx="9813036" cy="11564874"/>
          </a:xfrm>
        </p:grpSpPr>
        <p:sp>
          <p:nvSpPr>
            <p:cNvPr name="Freeform 9" id="9"/>
            <p:cNvSpPr/>
            <p:nvPr/>
          </p:nvSpPr>
          <p:spPr>
            <a:xfrm flipH="false" flipV="false" rot="0">
              <a:off x="0" y="0"/>
              <a:ext cx="9813036" cy="11564874"/>
            </a:xfrm>
            <a:custGeom>
              <a:avLst/>
              <a:gdLst/>
              <a:ahLst/>
              <a:cxnLst/>
              <a:rect r="r" b="b" t="t" l="l"/>
              <a:pathLst>
                <a:path h="11564874" w="9813036">
                  <a:moveTo>
                    <a:pt x="0" y="0"/>
                  </a:moveTo>
                  <a:lnTo>
                    <a:pt x="9813036" y="0"/>
                  </a:lnTo>
                  <a:lnTo>
                    <a:pt x="9813036" y="11564874"/>
                  </a:lnTo>
                  <a:lnTo>
                    <a:pt x="0" y="11564874"/>
                  </a:lnTo>
                  <a:close/>
                </a:path>
              </a:pathLst>
            </a:custGeom>
            <a:blipFill>
              <a:blip r:embed="rId4"/>
              <a:stretch>
                <a:fillRect l="0" t="-6552" r="0" b="-6552"/>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DAGonl8xGOM</dc:identifier>
  <dcterms:modified xsi:type="dcterms:W3CDTF">2011-08-01T06:04:30Z</dcterms:modified>
  <cp:revision>1</cp:revision>
  <dc:title>自由职业翻译员作品集 Chinois.pptx_20250521_142232_0000.pptx</dc:title>
</cp:coreProperties>
</file>